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6"/>
  </p:notesMasterIdLst>
  <p:sldIdLst>
    <p:sldId id="398" r:id="rId2"/>
    <p:sldId id="352" r:id="rId3"/>
    <p:sldId id="422" r:id="rId4"/>
    <p:sldId id="257" r:id="rId5"/>
    <p:sldId id="417" r:id="rId6"/>
    <p:sldId id="416" r:id="rId7"/>
    <p:sldId id="419" r:id="rId8"/>
    <p:sldId id="423" r:id="rId9"/>
    <p:sldId id="418" r:id="rId10"/>
    <p:sldId id="421" r:id="rId11"/>
    <p:sldId id="407" r:id="rId12"/>
    <p:sldId id="414" r:id="rId13"/>
    <p:sldId id="420" r:id="rId14"/>
    <p:sldId id="404" r:id="rId15"/>
  </p:sldIdLst>
  <p:sldSz cx="12192000" cy="6858000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B9C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82" autoAdjust="0"/>
    <p:restoredTop sz="93806" autoAdjust="0"/>
  </p:normalViewPr>
  <p:slideViewPr>
    <p:cSldViewPr snapToGrid="0">
      <p:cViewPr varScale="1">
        <p:scale>
          <a:sx n="59" d="100"/>
          <a:sy n="59" d="100"/>
        </p:scale>
        <p:origin x="84" y="210"/>
      </p:cViewPr>
      <p:guideLst/>
    </p:cSldViewPr>
  </p:slideViewPr>
  <p:outlineViewPr>
    <p:cViewPr>
      <p:scale>
        <a:sx n="33" d="100"/>
        <a:sy n="33" d="100"/>
      </p:scale>
      <p:origin x="0" y="-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B6A81-2FAE-40FC-A0B0-644500AB3108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E787B-D865-4759-AD5A-49FF15AB1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767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1CD6EB71-1A51-41C9-A6F6-5137697B6A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704A0D9F-7DE7-4DE8-8290-032EA8F11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204C98AF-7BED-44FB-96D1-26D4143759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2567B26-DACE-4BEC-B0F5-F19EAB832D0F}" type="slidenum">
              <a:rPr lang="en-US" altLang="en-US" sz="1200" smtClean="0">
                <a:latin typeface="Arial" panose="020B0604020202020204" pitchFamily="34" charset="0"/>
              </a:rPr>
              <a:pPr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01914-2AD1-1833-175B-9D5174C8E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3C1A134-CEDC-7002-A0D8-D7A3B17E09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3C703DD5-916F-EF4B-D000-1BA15D994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36CA2F5-67DA-901B-CC57-1B69900844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2567B26-DACE-4BEC-B0F5-F19EAB832D0F}" type="slidenum">
              <a:rPr lang="en-US" altLang="en-US" sz="1200" smtClean="0">
                <a:latin typeface="Arial" panose="020B0604020202020204" pitchFamily="34" charset="0"/>
              </a:rPr>
              <a:pPr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702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2C9D4-1F3E-428F-A81A-20F8545C27C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333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758DD-08AC-3526-BE1F-5EF83D063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FB4591-2A2D-893D-2652-532AB544B9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EFECEC-A9F5-DD42-B022-5E83171C7C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4B4A2-018B-402D-2B24-FC08B3C1D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2C9D4-1F3E-428F-A81A-20F8545C27C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568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27C33-9353-3F77-F963-6877449F8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593A81-7D7B-4BB7-309F-19BD13BF1A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2BE453-DF5A-992A-EE8B-760EFA64AD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14122-689C-33F9-86F3-BA49476C59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2C9D4-1F3E-428F-A81A-20F8545C27C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75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12A97-E33B-8111-9939-0973565BF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FB8619-F8EF-7B6C-84F5-E7C4DDBBB6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5379D4-F44B-8F21-96B8-A4C7B0D89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935D1-25EB-2C22-C623-98673D94C6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2C9D4-1F3E-428F-A81A-20F8545C27C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226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63AF3-D211-E3D5-03A6-7761498F3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5D306E-AD5B-E648-8184-00661825BD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C3C69D-806C-BB48-3111-FC0FC6A14A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C5880-FA35-F0F7-0A94-F5C2526B69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2C9D4-1F3E-428F-A81A-20F8545C27C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146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6FF4A-6250-3EA6-AF52-81A0F4FBA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4793DC-002A-1776-6845-A217140B0F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A87708-4333-0E30-A3FB-75E39BB4A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A4523-B1D5-FC52-A553-2ADC37C8F9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2C9D4-1F3E-428F-A81A-20F8545C27C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520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E787B-D865-4759-AD5A-49FF15AB113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37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82EC-6117-4E43-B820-66D7384BD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080C1-244A-44A8-BFDE-A8310EAD2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87739-77F3-4BFC-AD1C-15DF0DF00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1560-BBDA-4686-B784-4FCF529C3D47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89583-C8DA-415C-9CDC-1A5E8A553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387-645D-4A5E-AD9B-68E0DC70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DE65-B46B-4704-8E77-79965DC93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34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28488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EA2F46-F7AB-409A-A3E1-068A177C6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85B59-D8FD-4FD1-A575-5E711EE53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A2732-207C-423E-91BE-D2B5BE45D7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B1560-BBDA-4686-B784-4FCF529C3D47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48551-65E3-4E4C-ABDB-6FEB33AF7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08AB6-5976-4C0D-9C68-1D491946B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FDE65-B46B-4704-8E77-79965DC93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47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79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the-arc.org.u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BzM74PK6Hro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lvs-logo1 copy-1 | Lewisham Virtual School">
            <a:extLst>
              <a:ext uri="{FF2B5EF4-FFF2-40B4-BE49-F238E27FC236}">
                <a16:creationId xmlns:a16="http://schemas.microsoft.com/office/drawing/2014/main" id="{BFC99B4E-DA31-A946-5F97-66EF5A7FA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2378" y="3263567"/>
            <a:ext cx="5847243" cy="222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296165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3DE7DB-35A2-FDC9-B233-19F07749A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31" y="268740"/>
            <a:ext cx="10990538" cy="632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42990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5AFEA-365F-51BB-3311-305712FE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 do we work with?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lvs-logo1 copy-1 | Lewisham Virtual School">
            <a:extLst>
              <a:ext uri="{FF2B5EF4-FFF2-40B4-BE49-F238E27FC236}">
                <a16:creationId xmlns:a16="http://schemas.microsoft.com/office/drawing/2014/main" id="{AB4C0D8D-18C3-D7BE-92FF-7100C742A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80" y="5892541"/>
            <a:ext cx="1704956" cy="64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1412C89-2521-83BF-2735-13D7F275F3AB}"/>
              </a:ext>
            </a:extLst>
          </p:cNvPr>
          <p:cNvSpPr txBox="1">
            <a:spLocks/>
          </p:cNvSpPr>
          <p:nvPr/>
        </p:nvSpPr>
        <p:spPr>
          <a:xfrm>
            <a:off x="4571020" y="1227738"/>
            <a:ext cx="6449003" cy="4258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All young people with a Social Worker to Lewisham from early years to year 13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All Lewisham and out of borough schools that have a child in care to Lewisham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Lewisham CSC,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Fostering services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SEND,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CAHMS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Teachers and School Staff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Social Workers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Foster Carers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Health Professionals (e.g., therapists, counsellors)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Educational Psychologists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Careers Advisors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Independent Reviewing Officers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/>
              <a:t>Other Support Workers (e.g., mentors, advocates)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/>
          </a:p>
          <a:p>
            <a:endParaRPr lang="en-GB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C6FF59-5061-26BC-DC0A-FE6198CFD7E0}"/>
              </a:ext>
            </a:extLst>
          </p:cNvPr>
          <p:cNvSpPr txBox="1"/>
          <p:nvPr/>
        </p:nvSpPr>
        <p:spPr>
          <a:xfrm>
            <a:off x="4167272" y="443241"/>
            <a:ext cx="60987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6FB9CB"/>
                </a:solidFill>
              </a:rPr>
              <a:t>Virtual School and SEND</a:t>
            </a:r>
          </a:p>
        </p:txBody>
      </p:sp>
    </p:spTree>
    <p:extLst>
      <p:ext uri="{BB962C8B-B14F-4D97-AF65-F5344CB8AC3E}">
        <p14:creationId xmlns:p14="http://schemas.microsoft.com/office/powerpoint/2010/main" val="2314394476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5AFEA-365F-51BB-3311-305712FE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we don’t do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lvs-logo1 copy-1 | Lewisham Virtual School">
            <a:extLst>
              <a:ext uri="{FF2B5EF4-FFF2-40B4-BE49-F238E27FC236}">
                <a16:creationId xmlns:a16="http://schemas.microsoft.com/office/drawing/2014/main" id="{AB4C0D8D-18C3-D7BE-92FF-7100C742A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80" y="5892541"/>
            <a:ext cx="1704956" cy="64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1412C89-2521-83BF-2735-13D7F275F3AB}"/>
              </a:ext>
            </a:extLst>
          </p:cNvPr>
          <p:cNvSpPr txBox="1">
            <a:spLocks/>
          </p:cNvSpPr>
          <p:nvPr/>
        </p:nvSpPr>
        <p:spPr>
          <a:xfrm>
            <a:off x="4571020" y="1227738"/>
            <a:ext cx="6449003" cy="4258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Provide ICT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Arrange transport to and from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Provide tuition as an alternative to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endParaRPr lang="en-GB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C6FF59-5061-26BC-DC0A-FE6198CFD7E0}"/>
              </a:ext>
            </a:extLst>
          </p:cNvPr>
          <p:cNvSpPr txBox="1"/>
          <p:nvPr/>
        </p:nvSpPr>
        <p:spPr>
          <a:xfrm>
            <a:off x="4167272" y="443241"/>
            <a:ext cx="60987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6FB9CB"/>
                </a:solidFill>
              </a:rPr>
              <a:t>Virtual School and SEND</a:t>
            </a:r>
          </a:p>
        </p:txBody>
      </p:sp>
    </p:spTree>
    <p:extLst>
      <p:ext uri="{BB962C8B-B14F-4D97-AF65-F5344CB8AC3E}">
        <p14:creationId xmlns:p14="http://schemas.microsoft.com/office/powerpoint/2010/main" val="2931788595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98D9CC-A2DE-B3A2-2D2C-78679F8E7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795B9D-1D4E-47CE-0C85-6BE43191E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C357C1-A499-366C-F52C-03546A321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46427-E413-B897-3DB3-CAB7C27AE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LVS Annual Conference 2025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8B605920-02F4-B3AF-9BAE-0BE998460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lvs-logo1 copy-1 | Lewisham Virtual School">
            <a:extLst>
              <a:ext uri="{FF2B5EF4-FFF2-40B4-BE49-F238E27FC236}">
                <a16:creationId xmlns:a16="http://schemas.microsoft.com/office/drawing/2014/main" id="{F83A5F29-70DF-D857-5D9B-3AD467CA1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80" y="5704428"/>
            <a:ext cx="1704956" cy="64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04BA62-AA1B-88A8-BFB5-D9848CA7D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519" y="248544"/>
            <a:ext cx="2049164" cy="1539583"/>
          </a:xfrm>
          <a:prstGeom prst="rect">
            <a:avLst/>
          </a:prstGeom>
        </p:spPr>
      </p:pic>
      <p:pic>
        <p:nvPicPr>
          <p:cNvPr id="6" name="Picture 5" descr="A screen shot of a document&#10;&#10;Description automatically generated">
            <a:extLst>
              <a:ext uri="{FF2B5EF4-FFF2-40B4-BE49-F238E27FC236}">
                <a16:creationId xmlns:a16="http://schemas.microsoft.com/office/drawing/2014/main" id="{98402000-4E28-EFBD-5E8E-6ED7F2D44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38" y="1725431"/>
            <a:ext cx="7148428" cy="388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45499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5AFEA-365F-51BB-3311-305712FE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Student Outcomes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lvs-logo1 copy-1 | Lewisham Virtual School">
            <a:extLst>
              <a:ext uri="{FF2B5EF4-FFF2-40B4-BE49-F238E27FC236}">
                <a16:creationId xmlns:a16="http://schemas.microsoft.com/office/drawing/2014/main" id="{AB4C0D8D-18C3-D7BE-92FF-7100C742A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80" y="5704428"/>
            <a:ext cx="1704956" cy="64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E7FFF3-FBFC-401E-2256-B8D216832F7E}"/>
              </a:ext>
            </a:extLst>
          </p:cNvPr>
          <p:cNvSpPr txBox="1"/>
          <p:nvPr/>
        </p:nvSpPr>
        <p:spPr>
          <a:xfrm>
            <a:off x="4936270" y="1153572"/>
            <a:ext cx="57037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srgbClr val="6FB9C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Examples of positive student outcomes for CLA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Highest ever performance in GCSE exams in 2022/23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All A level students able to enter first choice university. Highest number of students entering university directly from key stage 5.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Unauthorised absence continues to be under 5% of cohort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number of days lost to suspensions remains below 1%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89FF8C-ADF6-B56A-80F8-95B5C655C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1789" y="319088"/>
            <a:ext cx="2049164" cy="153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09622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D7366A39-7AED-4BF1-8753-13A2026BF1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199" y="224711"/>
            <a:ext cx="10515600" cy="774082"/>
          </a:xfrm>
        </p:spPr>
        <p:txBody>
          <a:bodyPr>
            <a:normAutofit/>
          </a:bodyPr>
          <a:lstStyle/>
          <a:p>
            <a:pPr algn="ctr"/>
            <a:r>
              <a:rPr lang="en-GB" sz="3200" b="1">
                <a:solidFill>
                  <a:srgbClr val="002060"/>
                </a:solidFill>
              </a:rPr>
              <a:t>Lewisham Virtual School Team Structure</a:t>
            </a:r>
            <a:endParaRPr lang="en-GB" altLang="en-US" sz="3200" b="1" u="sng" dirty="0">
              <a:solidFill>
                <a:srgbClr val="0070C0"/>
              </a:solidFill>
            </a:endParaRPr>
          </a:p>
        </p:txBody>
      </p:sp>
      <p:pic>
        <p:nvPicPr>
          <p:cNvPr id="1026" name="Picture 2" descr="lvs-logo1 copy-1 | Lewisham Virtual School">
            <a:extLst>
              <a:ext uri="{FF2B5EF4-FFF2-40B4-BE49-F238E27FC236}">
                <a16:creationId xmlns:a16="http://schemas.microsoft.com/office/drawing/2014/main" id="{0A6AB97B-0B05-7F9A-811A-50DFE776A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22" y="5923062"/>
            <a:ext cx="1704956" cy="64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2E81B7-8D58-B87B-A2E7-36DDBF463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5" y="1052512"/>
            <a:ext cx="5433332" cy="576858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D2398-10C2-7437-AD89-13C59632B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155CDEB-8D9A-898D-0B81-C5475702F4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199" y="224711"/>
            <a:ext cx="10515600" cy="774082"/>
          </a:xfrm>
        </p:spPr>
        <p:txBody>
          <a:bodyPr>
            <a:normAutofit/>
          </a:bodyPr>
          <a:lstStyle/>
          <a:p>
            <a:pPr algn="ctr"/>
            <a:r>
              <a:rPr lang="en-GB" sz="3200" b="1" u="sng" dirty="0">
                <a:solidFill>
                  <a:srgbClr val="6FB9CB"/>
                </a:solidFill>
              </a:rPr>
              <a:t>What Does The Virtual School Do?</a:t>
            </a:r>
          </a:p>
        </p:txBody>
      </p:sp>
      <p:pic>
        <p:nvPicPr>
          <p:cNvPr id="1026" name="Picture 2" descr="lvs-logo1 copy-1 | Lewisham Virtual School">
            <a:extLst>
              <a:ext uri="{FF2B5EF4-FFF2-40B4-BE49-F238E27FC236}">
                <a16:creationId xmlns:a16="http://schemas.microsoft.com/office/drawing/2014/main" id="{667B65CE-D491-522C-FFF8-4A93E357E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22" y="5923062"/>
            <a:ext cx="1704956" cy="64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CB3F16-C895-886A-EF7E-B47741B1E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157" y="998793"/>
            <a:ext cx="6179684" cy="50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09176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lvs-logo1 copy-1 | Lewisham Virtual School">
            <a:extLst>
              <a:ext uri="{FF2B5EF4-FFF2-40B4-BE49-F238E27FC236}">
                <a16:creationId xmlns:a16="http://schemas.microsoft.com/office/drawing/2014/main" id="{003E8309-B5F3-2B42-F36D-B5407E594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26" y="5983029"/>
            <a:ext cx="1704956" cy="64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72F26A-AACB-D4FA-88B5-04410FE20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074" y="1800106"/>
            <a:ext cx="5161080" cy="30731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931ECB-0D58-B1E2-6866-D266D954FA78}"/>
              </a:ext>
            </a:extLst>
          </p:cNvPr>
          <p:cNvSpPr txBox="1"/>
          <p:nvPr/>
        </p:nvSpPr>
        <p:spPr>
          <a:xfrm>
            <a:off x="3548074" y="1173545"/>
            <a:ext cx="4360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Educational lead professionals for CLA/CIN/CP – Kinship Care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0B9426-84F0-E165-ECCE-F9CF349B177B}"/>
              </a:ext>
            </a:extLst>
          </p:cNvPr>
          <p:cNvSpPr txBox="1"/>
          <p:nvPr/>
        </p:nvSpPr>
        <p:spPr>
          <a:xfrm>
            <a:off x="1628670" y="1800106"/>
            <a:ext cx="1772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Supports YP with their social, emotional and mental health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0A2518-36F0-CA78-5C0F-342258EA86CB}"/>
              </a:ext>
            </a:extLst>
          </p:cNvPr>
          <p:cNvSpPr txBox="1"/>
          <p:nvPr/>
        </p:nvSpPr>
        <p:spPr>
          <a:xfrm>
            <a:off x="1628669" y="3378193"/>
            <a:ext cx="1772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Focus on Early Intervention and Prevention for pre-care cohorts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973B0-E413-0D5B-8519-E907E92CEEF7}"/>
              </a:ext>
            </a:extLst>
          </p:cNvPr>
          <p:cNvSpPr txBox="1"/>
          <p:nvPr/>
        </p:nvSpPr>
        <p:spPr>
          <a:xfrm>
            <a:off x="9002903" y="1800106"/>
            <a:ext cx="1772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Advice and guidance </a:t>
            </a:r>
            <a:r>
              <a:rPr lang="en-GB"/>
              <a:t>for PLAC/PP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C0D5DB-5CFB-A205-D301-AEAB77740165}"/>
              </a:ext>
            </a:extLst>
          </p:cNvPr>
          <p:cNvSpPr txBox="1"/>
          <p:nvPr/>
        </p:nvSpPr>
        <p:spPr>
          <a:xfrm>
            <a:off x="9002903" y="3429000"/>
            <a:ext cx="1772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Admissions and attendance support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EFCEA6-E1ED-C6FA-919B-6BD5D6864832}"/>
              </a:ext>
            </a:extLst>
          </p:cNvPr>
          <p:cNvSpPr txBox="1"/>
          <p:nvPr/>
        </p:nvSpPr>
        <p:spPr>
          <a:xfrm>
            <a:off x="5208211" y="4873228"/>
            <a:ext cx="1772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Promotes inclusive practice in schools: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AE97A8-BB18-A641-FF4B-39DAC2B3AA84}"/>
              </a:ext>
            </a:extLst>
          </p:cNvPr>
          <p:cNvSpPr txBox="1"/>
          <p:nvPr/>
        </p:nvSpPr>
        <p:spPr>
          <a:xfrm>
            <a:off x="3079216" y="526167"/>
            <a:ext cx="60987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>
                <a:solidFill>
                  <a:srgbClr val="6FB9CB"/>
                </a:solidFill>
              </a:rPr>
              <a:t>What Does The Virtual School Do?</a:t>
            </a:r>
          </a:p>
        </p:txBody>
      </p:sp>
    </p:spTree>
    <p:extLst>
      <p:ext uri="{BB962C8B-B14F-4D97-AF65-F5344CB8AC3E}">
        <p14:creationId xmlns:p14="http://schemas.microsoft.com/office/powerpoint/2010/main" val="339004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3D50C6-D909-D60B-D0F1-54DFB76A2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66A364-E536-1A7C-6E27-73D244F04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9BB6C7-086D-71BB-B98B-736F88A72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7288DA0-DF0D-8F3F-D1D3-9C09EF90D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lvs-logo1 copy-1 | Lewisham Virtual School">
            <a:extLst>
              <a:ext uri="{FF2B5EF4-FFF2-40B4-BE49-F238E27FC236}">
                <a16:creationId xmlns:a16="http://schemas.microsoft.com/office/drawing/2014/main" id="{05D79213-C545-5550-26C8-F8A4D3907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26" y="5983029"/>
            <a:ext cx="1704956" cy="64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19552E-FBAA-2FCD-E931-A2DC6CC18F12}"/>
              </a:ext>
            </a:extLst>
          </p:cNvPr>
          <p:cNvSpPr txBox="1"/>
          <p:nvPr/>
        </p:nvSpPr>
        <p:spPr>
          <a:xfrm>
            <a:off x="3548074" y="1173545"/>
            <a:ext cx="436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advocate for CLA in school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51C60D-0C35-622F-AA7B-A86C19477DAA}"/>
              </a:ext>
            </a:extLst>
          </p:cNvPr>
          <p:cNvSpPr txBox="1"/>
          <p:nvPr/>
        </p:nvSpPr>
        <p:spPr>
          <a:xfrm>
            <a:off x="1412833" y="1977486"/>
            <a:ext cx="1772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Liaising with the Network/(com)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0D9429-4684-A1E1-FC98-5E8937F09AD1}"/>
              </a:ext>
            </a:extLst>
          </p:cNvPr>
          <p:cNvSpPr txBox="1"/>
          <p:nvPr/>
        </p:nvSpPr>
        <p:spPr>
          <a:xfrm>
            <a:off x="1412832" y="3469880"/>
            <a:ext cx="1978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understanding the impact of trauma- </a:t>
            </a:r>
            <a:r>
              <a:rPr lang="en-GB" sz="1800" u="sng" kern="100" dirty="0">
                <a:solidFill>
                  <a:srgbClr val="0563C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https://the-arc.org.uk/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539990-4B73-60EA-CC04-1ED6A0141ED7}"/>
              </a:ext>
            </a:extLst>
          </p:cNvPr>
          <p:cNvSpPr txBox="1"/>
          <p:nvPr/>
        </p:nvSpPr>
        <p:spPr>
          <a:xfrm>
            <a:off x="9178012" y="1944497"/>
            <a:ext cx="1772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Promoting a culture of high expectations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B0D077-6BB6-72B0-6E4B-267814B3283A}"/>
              </a:ext>
            </a:extLst>
          </p:cNvPr>
          <p:cNvSpPr txBox="1"/>
          <p:nvPr/>
        </p:nvSpPr>
        <p:spPr>
          <a:xfrm>
            <a:off x="9178012" y="3390009"/>
            <a:ext cx="17725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Responsible for the development and review of (PEPs).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E651C0-5307-4812-4070-5DC76E9F5DCA}"/>
              </a:ext>
            </a:extLst>
          </p:cNvPr>
          <p:cNvSpPr txBox="1"/>
          <p:nvPr/>
        </p:nvSpPr>
        <p:spPr>
          <a:xfrm>
            <a:off x="4648200" y="4873228"/>
            <a:ext cx="2768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understanding how trauma effects educational achievement.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DB92C6-9ACE-6B98-2CA0-6EEEB7181EFD}"/>
              </a:ext>
            </a:extLst>
          </p:cNvPr>
          <p:cNvSpPr txBox="1"/>
          <p:nvPr/>
        </p:nvSpPr>
        <p:spPr>
          <a:xfrm>
            <a:off x="3079216" y="526167"/>
            <a:ext cx="60987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6FB9CB"/>
                </a:solidFill>
              </a:rPr>
              <a:t>The Role of the Designated Teacher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889C68-997C-7102-1DF1-7FB13BE86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006" y="1654831"/>
            <a:ext cx="4360985" cy="291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6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DC3CF7-8251-741E-EE5B-CAA690CC9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E00E039-4111-23CE-1D5D-1FE4CBD10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7B83FC6-4EC8-03EA-3D2A-EA74ED262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5E2FBE4-69F7-5589-7161-DB038E665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lvs-logo1 copy-1 | Lewisham Virtual School">
            <a:extLst>
              <a:ext uri="{FF2B5EF4-FFF2-40B4-BE49-F238E27FC236}">
                <a16:creationId xmlns:a16="http://schemas.microsoft.com/office/drawing/2014/main" id="{FBE3E7AA-DB89-4B5B-3705-07CC5E1D2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26" y="5983029"/>
            <a:ext cx="1704956" cy="64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24166B-CA2E-8CB7-3246-57BBA8872BA7}"/>
              </a:ext>
            </a:extLst>
          </p:cNvPr>
          <p:cNvSpPr txBox="1"/>
          <p:nvPr/>
        </p:nvSpPr>
        <p:spPr>
          <a:xfrm>
            <a:off x="3759200" y="987832"/>
            <a:ext cx="4146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Targeted interventions/</a:t>
            </a:r>
            <a:r>
              <a:rPr lang="en-GB" sz="1800" dirty="0"/>
              <a:t>Effective use of Pupil Premium Plus (PP+).</a:t>
            </a:r>
          </a:p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D4F549-48CB-27A4-8CF0-265A74686E8B}"/>
              </a:ext>
            </a:extLst>
          </p:cNvPr>
          <p:cNvSpPr txBox="1"/>
          <p:nvPr/>
        </p:nvSpPr>
        <p:spPr>
          <a:xfrm>
            <a:off x="1412833" y="1977486"/>
            <a:ext cx="17725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Access to tutoring, mentoring, counselling and enrichment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100197-862D-98FF-F934-200E003BD254}"/>
              </a:ext>
            </a:extLst>
          </p:cNvPr>
          <p:cNvSpPr txBox="1"/>
          <p:nvPr/>
        </p:nvSpPr>
        <p:spPr>
          <a:xfrm>
            <a:off x="1412832" y="3469880"/>
            <a:ext cx="17725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Monitoring progress and identifying barriers to learning.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20F949-AAA2-6FC8-80F0-F99E76CD6FE4}"/>
              </a:ext>
            </a:extLst>
          </p:cNvPr>
          <p:cNvSpPr txBox="1"/>
          <p:nvPr/>
        </p:nvSpPr>
        <p:spPr>
          <a:xfrm>
            <a:off x="9178012" y="1944497"/>
            <a:ext cx="1772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Personalised learning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3A54F3-8B49-424E-194F-15F946113F23}"/>
              </a:ext>
            </a:extLst>
          </p:cNvPr>
          <p:cNvSpPr txBox="1"/>
          <p:nvPr/>
        </p:nvSpPr>
        <p:spPr>
          <a:xfrm>
            <a:off x="9178012" y="3390009"/>
            <a:ext cx="1772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Monitoring academic progress and attendance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841BB6-90DB-60DB-DDD0-CE2B9F41D595}"/>
              </a:ext>
            </a:extLst>
          </p:cNvPr>
          <p:cNvSpPr txBox="1"/>
          <p:nvPr/>
        </p:nvSpPr>
        <p:spPr>
          <a:xfrm>
            <a:off x="3079216" y="526167"/>
            <a:ext cx="60987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6FB9CB"/>
                </a:solidFill>
              </a:rPr>
              <a:t>Strategies for raising attainment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01C828-C3EC-80CC-46EC-7259EBE28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969" y="1869141"/>
            <a:ext cx="4467272" cy="298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8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6A95BB-4B53-9F87-86E9-2EBA41AFB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6121E04-E03B-D9B6-298C-6ADC438AF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46F9C5-1C07-7EA3-6A5C-F193D5087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A356815-BD2C-4886-965B-A5892E463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lvs-logo1 copy-1 | Lewisham Virtual School">
            <a:extLst>
              <a:ext uri="{FF2B5EF4-FFF2-40B4-BE49-F238E27FC236}">
                <a16:creationId xmlns:a16="http://schemas.microsoft.com/office/drawing/2014/main" id="{636E0401-D5ED-785A-A782-8601310AE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26" y="5983029"/>
            <a:ext cx="1704956" cy="64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D06412-B532-8BF8-96D8-0ED263F27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074" y="1800106"/>
            <a:ext cx="5161080" cy="30731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D64C59-8F0D-52D4-38FC-539CF1F1F519}"/>
              </a:ext>
            </a:extLst>
          </p:cNvPr>
          <p:cNvSpPr txBox="1"/>
          <p:nvPr/>
        </p:nvSpPr>
        <p:spPr>
          <a:xfrm>
            <a:off x="3759200" y="987832"/>
            <a:ext cx="4146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Identifying and addressing attendance barriers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DBA9B1-821C-C7D3-E20A-31BD382FF577}"/>
              </a:ext>
            </a:extLst>
          </p:cNvPr>
          <p:cNvSpPr txBox="1"/>
          <p:nvPr/>
        </p:nvSpPr>
        <p:spPr>
          <a:xfrm>
            <a:off x="1412833" y="1977486"/>
            <a:ext cx="17725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Trauma informed approaches to reducing exclusions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CD812B-49E5-7CC0-B8FD-2A2588740E39}"/>
              </a:ext>
            </a:extLst>
          </p:cNvPr>
          <p:cNvSpPr txBox="1"/>
          <p:nvPr/>
        </p:nvSpPr>
        <p:spPr>
          <a:xfrm>
            <a:off x="1412832" y="3469880"/>
            <a:ext cx="17725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Understanding EBSNA - </a:t>
            </a:r>
            <a:r>
              <a:rPr lang="en-GB" sz="1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(2024) Emotionally Based School Non-Attendance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1BB0A8-4248-B880-B863-1CFE4C5C8DE6}"/>
              </a:ext>
            </a:extLst>
          </p:cNvPr>
          <p:cNvSpPr txBox="1"/>
          <p:nvPr/>
        </p:nvSpPr>
        <p:spPr>
          <a:xfrm>
            <a:off x="9178012" y="1944497"/>
            <a:ext cx="1772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Implementing strategies to improve attendance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7C172C-1644-3D21-B921-7ACB03253055}"/>
              </a:ext>
            </a:extLst>
          </p:cNvPr>
          <p:cNvSpPr txBox="1"/>
          <p:nvPr/>
        </p:nvSpPr>
        <p:spPr>
          <a:xfrm>
            <a:off x="9178012" y="3390009"/>
            <a:ext cx="1772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Monitoring academic progress and attendance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1F93AA-A91B-8174-2E2E-F396C047F6E9}"/>
              </a:ext>
            </a:extLst>
          </p:cNvPr>
          <p:cNvSpPr txBox="1"/>
          <p:nvPr/>
        </p:nvSpPr>
        <p:spPr>
          <a:xfrm>
            <a:off x="4648200" y="4873228"/>
            <a:ext cx="2768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understanding EBSNA effects educational achievement.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6A3F41-1CEE-CCD8-1783-B0F19EEC393C}"/>
              </a:ext>
            </a:extLst>
          </p:cNvPr>
          <p:cNvSpPr txBox="1"/>
          <p:nvPr/>
        </p:nvSpPr>
        <p:spPr>
          <a:xfrm>
            <a:off x="3079216" y="526167"/>
            <a:ext cx="60987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6FB9CB"/>
                </a:solidFill>
              </a:rPr>
              <a:t>Attendance and Reducing Exclusions</a:t>
            </a:r>
          </a:p>
        </p:txBody>
      </p:sp>
    </p:spTree>
    <p:extLst>
      <p:ext uri="{BB962C8B-B14F-4D97-AF65-F5344CB8AC3E}">
        <p14:creationId xmlns:p14="http://schemas.microsoft.com/office/powerpoint/2010/main" val="6467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9499A0-E744-55F5-8524-44B661E44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6D9C173-115F-9449-5B9D-35A09297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38A82A-A738-AFB0-880F-B19347E8B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20DE9AC-67F3-2797-78C3-89A4B9431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lvs-logo1 copy-1 | Lewisham Virtual School">
            <a:extLst>
              <a:ext uri="{FF2B5EF4-FFF2-40B4-BE49-F238E27FC236}">
                <a16:creationId xmlns:a16="http://schemas.microsoft.com/office/drawing/2014/main" id="{7D4704B4-D367-A138-41A7-66DEB7BB0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26" y="5983029"/>
            <a:ext cx="1704956" cy="64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BCDC34-E877-B096-A656-9546991E5611}"/>
              </a:ext>
            </a:extLst>
          </p:cNvPr>
          <p:cNvSpPr txBox="1"/>
          <p:nvPr/>
        </p:nvSpPr>
        <p:spPr>
          <a:xfrm>
            <a:off x="3832942" y="1357122"/>
            <a:ext cx="4146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Identifying and addressing attendance barriers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A8682D-3E5C-4178-ACD9-ADA7DC1A0ECB}"/>
              </a:ext>
            </a:extLst>
          </p:cNvPr>
          <p:cNvSpPr txBox="1"/>
          <p:nvPr/>
        </p:nvSpPr>
        <p:spPr>
          <a:xfrm>
            <a:off x="3079216" y="526167"/>
            <a:ext cx="60987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6FB9CB"/>
                </a:solidFill>
              </a:rPr>
              <a:t>Case Study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3476B2-DBCC-A965-6E46-85D67ACA2794}"/>
              </a:ext>
            </a:extLst>
          </p:cNvPr>
          <p:cNvSpPr txBox="1"/>
          <p:nvPr/>
        </p:nvSpPr>
        <p:spPr>
          <a:xfrm>
            <a:off x="3049229" y="2413338"/>
            <a:ext cx="609845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 CLA, Liam, in a residential care setting, has frequent absences from school, particularly after visits with his family. While staff initially suspect truancy, it becomes clear that Liam experiences intense emotional distress – flashbacks and nightmares – after these visits, triggered by memories of past abuse. This emotional distress, linked to his past trauma and exacerbated by family contact, leads to school non attendance.</a:t>
            </a:r>
          </a:p>
        </p:txBody>
      </p:sp>
    </p:spTree>
    <p:extLst>
      <p:ext uri="{BB962C8B-B14F-4D97-AF65-F5344CB8AC3E}">
        <p14:creationId xmlns:p14="http://schemas.microsoft.com/office/powerpoint/2010/main" val="11106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2BADFA-0665-FF7C-BB58-77DE97585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65D537E-F965-604B-4542-A1BA97FEF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E51C07-9035-0E2C-1BF0-4E848961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74B5C0A-6BA0-E3C4-69B1-40A1437D2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lvs-logo1 copy-1 | Lewisham Virtual School">
            <a:extLst>
              <a:ext uri="{FF2B5EF4-FFF2-40B4-BE49-F238E27FC236}">
                <a16:creationId xmlns:a16="http://schemas.microsoft.com/office/drawing/2014/main" id="{79D9E265-735F-E9F7-298E-B0459BC3E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26" y="5983029"/>
            <a:ext cx="1704956" cy="64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FDB3E5-B05D-C805-B27D-EF7F93E5930C}"/>
              </a:ext>
            </a:extLst>
          </p:cNvPr>
          <p:cNvSpPr txBox="1"/>
          <p:nvPr/>
        </p:nvSpPr>
        <p:spPr>
          <a:xfrm>
            <a:off x="3548074" y="1173545"/>
            <a:ext cx="436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Lead professionals for CLA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B4A67-B6D8-EC92-FC26-B34E5765D51E}"/>
              </a:ext>
            </a:extLst>
          </p:cNvPr>
          <p:cNvSpPr txBox="1"/>
          <p:nvPr/>
        </p:nvSpPr>
        <p:spPr>
          <a:xfrm>
            <a:off x="1416569" y="1650014"/>
            <a:ext cx="1772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Supports YP with their social, emotional &amp; mental health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11CA79-2EB2-858B-58A1-2DEC82F4E9F6}"/>
              </a:ext>
            </a:extLst>
          </p:cNvPr>
          <p:cNvSpPr txBox="1"/>
          <p:nvPr/>
        </p:nvSpPr>
        <p:spPr>
          <a:xfrm>
            <a:off x="1416568" y="3611754"/>
            <a:ext cx="177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A891FB-BFC8-26C0-811E-F433680C9F0F}"/>
              </a:ext>
            </a:extLst>
          </p:cNvPr>
          <p:cNvSpPr txBox="1"/>
          <p:nvPr/>
        </p:nvSpPr>
        <p:spPr>
          <a:xfrm>
            <a:off x="9002902" y="1749322"/>
            <a:ext cx="1772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Ensuring regular communication between all professionals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5C7AC0-AF43-DB13-8480-CBFF240A6939}"/>
              </a:ext>
            </a:extLst>
          </p:cNvPr>
          <p:cNvSpPr txBox="1"/>
          <p:nvPr/>
        </p:nvSpPr>
        <p:spPr>
          <a:xfrm>
            <a:off x="9002903" y="3822991"/>
            <a:ext cx="1772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Admissions and attendance support.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4AF97F-8B6E-71F2-6297-8C19BE90E308}"/>
              </a:ext>
            </a:extLst>
          </p:cNvPr>
          <p:cNvSpPr txBox="1"/>
          <p:nvPr/>
        </p:nvSpPr>
        <p:spPr>
          <a:xfrm>
            <a:off x="5208211" y="4873228"/>
            <a:ext cx="1772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Promotes inclusive practice in schools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7EA76E-B778-CFA6-AAA2-E94BD54CBF74}"/>
              </a:ext>
            </a:extLst>
          </p:cNvPr>
          <p:cNvSpPr txBox="1"/>
          <p:nvPr/>
        </p:nvSpPr>
        <p:spPr>
          <a:xfrm>
            <a:off x="3079216" y="526167"/>
            <a:ext cx="60987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>
                <a:solidFill>
                  <a:srgbClr val="6FB9CB"/>
                </a:solidFill>
              </a:rPr>
              <a:t>The role of the Social Worker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42A645-430A-95FB-D702-F7D9EA509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908" y="1661936"/>
            <a:ext cx="4729316" cy="31590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7EB6EB-B076-0AB6-0086-A0EF1FB95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8445" y="3241453"/>
            <a:ext cx="1822862" cy="1042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43776C-A30E-259A-51C2-59B58C3E0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6568" y="4220200"/>
            <a:ext cx="1505843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4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3719</TotalTime>
  <Words>509</Words>
  <Application>Microsoft Office PowerPoint</Application>
  <PresentationFormat>Widescreen</PresentationFormat>
  <Paragraphs>89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Wingdings</vt:lpstr>
      <vt:lpstr>Office Theme</vt:lpstr>
      <vt:lpstr>PowerPoint Presentation</vt:lpstr>
      <vt:lpstr>Lewisham Virtual School Team Structure</vt:lpstr>
      <vt:lpstr>What Does The Virtual School 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do we work with?</vt:lpstr>
      <vt:lpstr>What we don’t do</vt:lpstr>
      <vt:lpstr>LVS Annual Conference 2025</vt:lpstr>
      <vt:lpstr>Student Outcomes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ISMAIL, Alison</dc:creator>
  <cp:lastModifiedBy>Benjamin, Des</cp:lastModifiedBy>
  <cp:revision>172</cp:revision>
  <cp:lastPrinted>2022-07-05T09:15:09Z</cp:lastPrinted>
  <dcterms:created xsi:type="dcterms:W3CDTF">2022-06-24T13:51:36Z</dcterms:created>
  <dcterms:modified xsi:type="dcterms:W3CDTF">2025-02-27T12:56:35Z</dcterms:modified>
</cp:coreProperties>
</file>