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7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258" r:id="rId3"/>
    <p:sldId id="549" r:id="rId4"/>
    <p:sldId id="504" r:id="rId5"/>
    <p:sldId id="505" r:id="rId6"/>
    <p:sldId id="545" r:id="rId7"/>
    <p:sldId id="546" r:id="rId8"/>
    <p:sldId id="509" r:id="rId9"/>
    <p:sldId id="510" r:id="rId10"/>
    <p:sldId id="511" r:id="rId11"/>
    <p:sldId id="512" r:id="rId12"/>
    <p:sldId id="513" r:id="rId13"/>
    <p:sldId id="514" r:id="rId14"/>
    <p:sldId id="517" r:id="rId15"/>
    <p:sldId id="518" r:id="rId16"/>
    <p:sldId id="519" r:id="rId17"/>
    <p:sldId id="520" r:id="rId18"/>
    <p:sldId id="521" r:id="rId19"/>
    <p:sldId id="522" r:id="rId20"/>
    <p:sldId id="523" r:id="rId21"/>
    <p:sldId id="528" r:id="rId22"/>
    <p:sldId id="529" r:id="rId23"/>
    <p:sldId id="530" r:id="rId24"/>
    <p:sldId id="531" r:id="rId25"/>
    <p:sldId id="535" r:id="rId26"/>
    <p:sldId id="536" r:id="rId27"/>
    <p:sldId id="537" r:id="rId28"/>
    <p:sldId id="538" r:id="rId29"/>
    <p:sldId id="547" r:id="rId30"/>
    <p:sldId id="543" r:id="rId31"/>
    <p:sldId id="550" r:id="rId32"/>
    <p:sldId id="29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D100"/>
    <a:srgbClr val="FDD72E"/>
    <a:srgbClr val="E50069"/>
    <a:srgbClr val="2E2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04" autoAdjust="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5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43" Type="http://schemas.openxmlformats.org/officeDocument/2006/relationships/customXml" Target="../customXml/item4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575EE-C96E-44C5-A772-64D79B8F66E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E115F-8C9C-48F1-8776-172F97179C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191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C8656-86F9-43CA-AC50-E21EC1C45AA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CD7BA-41EC-494D-A5EE-EF4C1F7094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74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195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8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Keeping in mind that sometimes</a:t>
            </a:r>
            <a:r>
              <a:rPr lang="en-GB" baseline="0" dirty="0" smtClean="0"/>
              <a:t> those who appear to be coping may not.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http://www.npr.org/sections/health-shots/2015/03/02/387007941/take-the-ace-quiz-and-learn-what-it-does-and-doesnt-mean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316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72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589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From: http://www.acesconnection.com/blog/the-70-30-campaign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915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24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Who decides? What are</a:t>
            </a:r>
            <a:r>
              <a:rPr lang="en-GB" baseline="0" dirty="0" smtClean="0"/>
              <a:t> the differences? How do we understand the different terms?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638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Trainer to explain scenario:</a:t>
            </a:r>
            <a:r>
              <a:rPr lang="en-GB" baseline="0" dirty="0" smtClean="0"/>
              <a:t> “I’m 15yrs old, my parents moved house 9 times since I was born, our last house was repossessed and they are bankrupt. I feel bullied at school and don’t like going. I’m failing most of my subjects”</a:t>
            </a:r>
          </a:p>
          <a:p>
            <a:r>
              <a:rPr lang="en-GB" baseline="0" dirty="0" smtClean="0"/>
              <a:t>Ask participants in big group to explain how they would respond and how they would like to respond (honestly); what are their first thoughts? </a:t>
            </a:r>
          </a:p>
          <a:p>
            <a:r>
              <a:rPr lang="en-GB" baseline="0" dirty="0" smtClean="0"/>
              <a:t>What is the emotional impact of this work?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375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Amy Cunningham has spent twelve years working with non-profits and mental health organizations, focused on assisting adolescents in overcoming trauma and redefining their lives. In 2011, she developed the Compassion Fatigue training program for the </a:t>
            </a:r>
            <a:r>
              <a:rPr lang="en-GB" dirty="0" err="1"/>
              <a:t>Center</a:t>
            </a:r>
            <a:r>
              <a:rPr lang="en-GB" dirty="0"/>
              <a:t> for Health Care Services, </a:t>
            </a:r>
            <a:r>
              <a:rPr lang="en-GB" dirty="0" err="1"/>
              <a:t>Bexar</a:t>
            </a:r>
            <a:r>
              <a:rPr lang="en-GB" dirty="0"/>
              <a:t> County’s community mental health agency. She currently serves as a talent management consultant for CHRISTUS Health and leads a team dedicated to the implementation and planning of all leadership development programs. Amy pioneered the development of Compassion Fatigue training for CHRISTUS and has had the </a:t>
            </a:r>
            <a:r>
              <a:rPr lang="en-GB" dirty="0" err="1"/>
              <a:t>honor</a:t>
            </a:r>
            <a:r>
              <a:rPr lang="en-GB" dirty="0"/>
              <a:t> of training over 3000 people across the 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5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033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447">
              <a:defRPr/>
            </a:pPr>
            <a:r>
              <a:rPr lang="en-GB" b="1" dirty="0"/>
              <a:t>Trauma impacts Families, Professionals &amp; Systems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941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359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9203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109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380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CD7BA-41EC-494D-A5EE-EF4C1F70946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46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61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 group to</a:t>
            </a:r>
            <a:r>
              <a:rPr lang="en-GB" baseline="0" dirty="0" smtClean="0"/>
              <a:t> think about all the different things that make the children who they are today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CD7BA-41EC-494D-A5EE-EF4C1F7094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31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689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Trauma can be both, single event and chronic adversity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4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825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856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228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7DC58-4140-49EF-9FA1-4D61A2B3F382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4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2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17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794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692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681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278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28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81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162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85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201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2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68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9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385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0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20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559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62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B8B8B-9D5F-4B47-95A7-053C2FC3E44A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4FD4-20AE-4D48-89B1-FE72D11122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411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3163" r="-114" b="6595"/>
          <a:stretch/>
        </p:blipFill>
        <p:spPr>
          <a:xfrm rot="16200000">
            <a:off x="2596294" y="-2714368"/>
            <a:ext cx="6911545" cy="12323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78" y="6322563"/>
            <a:ext cx="3535469" cy="39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0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545" y="10731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58FD-8C92-43F4-A102-6EBD83AFCDBF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EBC3E-959D-4085-9F07-62F1B3C4AA32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" t="29758"/>
          <a:stretch/>
        </p:blipFill>
        <p:spPr>
          <a:xfrm>
            <a:off x="-10984" y="-535459"/>
            <a:ext cx="12202983" cy="15945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4545" y="-2524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978" y="6295214"/>
            <a:ext cx="3570416" cy="405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aorjIo1Y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yQdOLl6d2c&amp;feature=youtu.be" TargetMode="External"/><Relationship Id="rId7" Type="http://schemas.openxmlformats.org/officeDocument/2006/relationships/hyperlink" Target="https://www.youtube.com/channel/UCW4MyzYmJ1Kg7NTQMmWKXlw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FOCTxcaNHeg" TargetMode="External"/><Relationship Id="rId5" Type="http://schemas.openxmlformats.org/officeDocument/2006/relationships/hyperlink" Target="https://www.ted.com/talks/nadine_burke_harris_how_childhood_trauma_affects_health_across_a_lifetime" TargetMode="External"/><Relationship Id="rId4" Type="http://schemas.openxmlformats.org/officeDocument/2006/relationships/hyperlink" Target="https://www.youtube.com/watch?v=jFdn9479U3s&amp;t=21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02724" y="543021"/>
            <a:ext cx="8720051" cy="23876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sz="5400" dirty="0">
                <a:solidFill>
                  <a:schemeClr val="bg1"/>
                </a:solidFill>
                <a:latin typeface="Franklin Gothic Medium" panose="020B0603020102020204" pitchFamily="34" charset="0"/>
                <a:cs typeface="Arial" charset="0"/>
              </a:rPr>
              <a:t>Trauma and </a:t>
            </a:r>
            <a:br>
              <a:rPr lang="en-GB" altLang="en-US" sz="5400" dirty="0">
                <a:solidFill>
                  <a:schemeClr val="bg1"/>
                </a:solidFill>
                <a:latin typeface="Franklin Gothic Medium" panose="020B0603020102020204" pitchFamily="34" charset="0"/>
                <a:cs typeface="Arial" charset="0"/>
              </a:rPr>
            </a:br>
            <a:r>
              <a:rPr lang="en-GB" altLang="en-US" sz="5400" dirty="0">
                <a:solidFill>
                  <a:schemeClr val="bg1"/>
                </a:solidFill>
                <a:latin typeface="Franklin Gothic Medium" panose="020B0603020102020204" pitchFamily="34" charset="0"/>
                <a:cs typeface="Arial" charset="0"/>
              </a:rPr>
              <a:t>Mental </a:t>
            </a:r>
            <a:r>
              <a:rPr lang="en-GB" altLang="en-US" sz="5400" dirty="0" smtClean="0">
                <a:solidFill>
                  <a:schemeClr val="bg1"/>
                </a:solidFill>
                <a:latin typeface="Franklin Gothic Medium" panose="020B0603020102020204" pitchFamily="34" charset="0"/>
                <a:cs typeface="Arial" charset="0"/>
              </a:rPr>
              <a:t>Health</a:t>
            </a:r>
            <a:endParaRPr lang="en-GB" altLang="en-US" sz="5400" dirty="0">
              <a:solidFill>
                <a:schemeClr val="bg1"/>
              </a:solidFill>
              <a:latin typeface="Franklin Gothic Medium" panose="020B0603020102020204" pitchFamily="34" charset="0"/>
              <a:cs typeface="Arial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474122" y="4723968"/>
            <a:ext cx="9210502" cy="1655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charset="0"/>
              </a:rPr>
              <a:t>Bianka Kuhn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74123" y="1895155"/>
            <a:ext cx="917725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  <a:t/>
            </a:r>
            <a:br>
              <a:rPr lang="en-GB" sz="5400" b="1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endParaRPr lang="en-GB" sz="24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8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698" y="75068"/>
            <a:ext cx="6860236" cy="76650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dirty="0">
                <a:latin typeface="Franklin Gothic Medium" panose="020B0603020102020204" pitchFamily="34" charset="0"/>
                <a:ea typeface="+mn-ea"/>
              </a:rPr>
              <a:t>Impact of trauma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99239"/>
            <a:ext cx="10000211" cy="44367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2600" dirty="0">
                <a:solidFill>
                  <a:srgbClr val="4D4D4D"/>
                </a:solidFill>
              </a:rPr>
              <a:t>In the face of interpersonal trauma, all the systems of the social brain become shaped for offensive and defensive purposes. 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GB" sz="2600" dirty="0">
                <a:solidFill>
                  <a:srgbClr val="4D4D4D"/>
                </a:solidFill>
              </a:rPr>
              <a:t>A child growing up surrounded by trauma and unpredictability will only be able to develop neural systems and functional capabilities that reflect this disorganisation.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dirty="0">
                <a:solidFill>
                  <a:srgbClr val="4D4D4D"/>
                </a:solidFill>
              </a:rPr>
              <a:t>Source: National CAMHS Support Service, Everybody’s Business</a:t>
            </a:r>
          </a:p>
          <a:p>
            <a:pPr>
              <a:lnSpc>
                <a:spcPct val="15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9454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636" y="88887"/>
            <a:ext cx="9990055" cy="792088"/>
          </a:xfrm>
        </p:spPr>
        <p:txBody>
          <a:bodyPr/>
          <a:lstStyle/>
          <a:p>
            <a:r>
              <a:rPr lang="en-GB" sz="3600" dirty="0"/>
              <a:t>Effects on brain development and function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6" y="1180127"/>
            <a:ext cx="9002631" cy="4608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GB" sz="2600" b="1" dirty="0">
                <a:solidFill>
                  <a:srgbClr val="4D4D4D"/>
                </a:solidFill>
              </a:rPr>
              <a:t>These functions may be diminished or lost:</a:t>
            </a:r>
          </a:p>
          <a:p>
            <a:pPr marL="1516063" lvl="2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GB" sz="2600" dirty="0">
                <a:solidFill>
                  <a:srgbClr val="4D4D4D"/>
                </a:solidFill>
              </a:rPr>
              <a:t>Language, especially spoken language</a:t>
            </a:r>
          </a:p>
          <a:p>
            <a:pPr marL="1516063" lvl="2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GB" sz="2600" dirty="0">
                <a:solidFill>
                  <a:srgbClr val="4D4D4D"/>
                </a:solidFill>
              </a:rPr>
              <a:t>Words for feelings</a:t>
            </a:r>
          </a:p>
          <a:p>
            <a:pPr marL="1516063" lvl="2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GB" sz="2600" dirty="0">
                <a:solidFill>
                  <a:srgbClr val="4D4D4D"/>
                </a:solidFill>
              </a:rPr>
              <a:t>Sense of meaning and connection</a:t>
            </a:r>
          </a:p>
          <a:p>
            <a:pPr marL="1516063" lvl="2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GB" sz="2600" dirty="0">
                <a:solidFill>
                  <a:srgbClr val="4D4D4D"/>
                </a:solidFill>
              </a:rPr>
              <a:t>Empathy</a:t>
            </a:r>
          </a:p>
          <a:p>
            <a:pPr marL="1516063" lvl="2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GB" sz="2600" dirty="0">
                <a:solidFill>
                  <a:srgbClr val="4D4D4D"/>
                </a:solidFill>
              </a:rPr>
              <a:t>Impulse control</a:t>
            </a:r>
          </a:p>
          <a:p>
            <a:pPr marL="1516063" lvl="2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GB" sz="2600" dirty="0">
                <a:solidFill>
                  <a:srgbClr val="4D4D4D"/>
                </a:solidFill>
              </a:rPr>
              <a:t>Mood regulation</a:t>
            </a:r>
          </a:p>
          <a:p>
            <a:pPr marL="1516063" lvl="2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GB" sz="2600" dirty="0">
                <a:solidFill>
                  <a:srgbClr val="4D4D4D"/>
                </a:solidFill>
              </a:rPr>
              <a:t>Short term memory</a:t>
            </a:r>
          </a:p>
          <a:p>
            <a:pPr marL="1516063" lvl="2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en-GB" sz="2600" dirty="0">
                <a:solidFill>
                  <a:srgbClr val="4D4D4D"/>
                </a:solidFill>
              </a:rPr>
              <a:t>Capacity for joy</a:t>
            </a:r>
          </a:p>
          <a:p>
            <a:pPr marL="715963">
              <a:lnSpc>
                <a:spcPct val="150000"/>
              </a:lnSpc>
              <a:buFont typeface="Arial" charset="0"/>
              <a:buChar char="•"/>
            </a:pPr>
            <a:endParaRPr lang="en-GB" sz="2000" dirty="0"/>
          </a:p>
          <a:p>
            <a:pPr marL="0" indent="0">
              <a:lnSpc>
                <a:spcPct val="15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812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07324" y="58442"/>
            <a:ext cx="10153172" cy="792088"/>
          </a:xfrm>
        </p:spPr>
        <p:txBody>
          <a:bodyPr/>
          <a:lstStyle/>
          <a:p>
            <a:r>
              <a:rPr lang="en-GB" sz="3600" dirty="0"/>
              <a:t>Effects on brain development and function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07325" y="850530"/>
            <a:ext cx="10011296" cy="1785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1F6D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51F6D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151F6D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51F6D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51F6D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GB" sz="2400" b="1" dirty="0">
                <a:solidFill>
                  <a:srgbClr val="4D4D4D"/>
                </a:solidFill>
              </a:rPr>
              <a:t>In other words:</a:t>
            </a:r>
            <a:endParaRPr lang="en-GB" sz="2400" dirty="0">
              <a:solidFill>
                <a:srgbClr val="4D4D4D"/>
              </a:solidFill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GB" sz="2400" dirty="0">
                <a:solidFill>
                  <a:srgbClr val="4D4D4D"/>
                </a:solidFill>
              </a:rPr>
              <a:t>The brain “shuts down” all non-essential functions within the Neocortex and limbic system 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97" y="2375870"/>
            <a:ext cx="5995781" cy="4030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2590" y="0"/>
            <a:ext cx="5904656" cy="792088"/>
          </a:xfrm>
        </p:spPr>
        <p:txBody>
          <a:bodyPr/>
          <a:lstStyle/>
          <a:p>
            <a:r>
              <a:rPr lang="en-GB" dirty="0" smtClean="0"/>
              <a:t>Trauma and behaviour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9709" y="2444636"/>
            <a:ext cx="4715633" cy="1545474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solidFill>
                  <a:srgbClr val="4D4D4D"/>
                </a:solidFill>
              </a:rPr>
              <a:t>Many of the distressing behaviours we see are attempts to survive and cope within a dangerous world</a:t>
            </a:r>
            <a:endParaRPr lang="en-GB" altLang="en-US" sz="2400" dirty="0">
              <a:solidFill>
                <a:srgbClr val="4D4D4D"/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r="23011" b="1"/>
          <a:stretch/>
        </p:blipFill>
        <p:spPr>
          <a:xfrm>
            <a:off x="6218308" y="1633030"/>
            <a:ext cx="3838132" cy="328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55940" y="2852936"/>
            <a:ext cx="1260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4D4D4D"/>
                </a:solidFill>
                <a:latin typeface="Century Gothic" panose="020B0502020202020204" pitchFamily="34" charset="0"/>
              </a:rPr>
              <a:t>VS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841704" y="0"/>
            <a:ext cx="5832648" cy="792088"/>
          </a:xfrm>
        </p:spPr>
        <p:txBody>
          <a:bodyPr/>
          <a:lstStyle/>
          <a:p>
            <a:r>
              <a:rPr lang="en-GB" dirty="0" smtClean="0"/>
              <a:t>Trauma and behaviour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484"/>
          <a:stretch/>
        </p:blipFill>
        <p:spPr>
          <a:xfrm rot="5400000">
            <a:off x="2712442" y="1807762"/>
            <a:ext cx="1751852" cy="33381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10"/>
          <a:stretch/>
        </p:blipFill>
        <p:spPr>
          <a:xfrm rot="5400000">
            <a:off x="7603183" y="1813814"/>
            <a:ext cx="1763957" cy="3338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10262" y="3026983"/>
            <a:ext cx="20005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Appearing to cope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8186365" y="3185446"/>
            <a:ext cx="1301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srgbClr val="4D4D4D"/>
                </a:solidFill>
                <a:latin typeface="Century Gothic" panose="020B0502020202020204" pitchFamily="34" charset="0"/>
              </a:rPr>
              <a:t>Coping</a:t>
            </a:r>
          </a:p>
        </p:txBody>
      </p:sp>
    </p:spTree>
    <p:extLst>
      <p:ext uri="{BB962C8B-B14F-4D97-AF65-F5344CB8AC3E}">
        <p14:creationId xmlns:p14="http://schemas.microsoft.com/office/powerpoint/2010/main" val="53907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ACE’s </a:t>
            </a: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34545" y="999946"/>
            <a:ext cx="10233455" cy="5283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6858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solidFill>
                  <a:srgbClr val="4D4D4D"/>
                </a:solidFill>
                <a:ea typeface="Arial" charset="0"/>
                <a:cs typeface="Arial" charset="0"/>
              </a:rPr>
              <a:t>• Physical abuse</a:t>
            </a:r>
          </a:p>
          <a:p>
            <a:pPr marL="0" indent="0" defTabSz="6858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solidFill>
                  <a:srgbClr val="4D4D4D"/>
                </a:solidFill>
                <a:ea typeface="Arial" charset="0"/>
                <a:cs typeface="Arial" charset="0"/>
              </a:rPr>
              <a:t>• Sexual Abuse</a:t>
            </a:r>
          </a:p>
          <a:p>
            <a:pPr marL="0" indent="0" defTabSz="6858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solidFill>
                  <a:srgbClr val="4D4D4D"/>
                </a:solidFill>
                <a:ea typeface="Arial" charset="0"/>
                <a:cs typeface="Arial" charset="0"/>
              </a:rPr>
              <a:t>• Emotional Abuse</a:t>
            </a:r>
          </a:p>
          <a:p>
            <a:pPr marL="0" indent="0" defTabSz="6858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solidFill>
                  <a:srgbClr val="4D4D4D"/>
                </a:solidFill>
                <a:ea typeface="Arial" charset="0"/>
                <a:cs typeface="Arial" charset="0"/>
              </a:rPr>
              <a:t>• Living with someone who abused drugs</a:t>
            </a:r>
          </a:p>
          <a:p>
            <a:pPr marL="0" indent="0" defTabSz="6858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solidFill>
                  <a:srgbClr val="4D4D4D"/>
                </a:solidFill>
                <a:ea typeface="Arial" charset="0"/>
                <a:cs typeface="Arial" charset="0"/>
              </a:rPr>
              <a:t>• Living with someone who abused alcohol</a:t>
            </a:r>
          </a:p>
          <a:p>
            <a:pPr marL="0" indent="0" defTabSz="6858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solidFill>
                  <a:srgbClr val="4D4D4D"/>
                </a:solidFill>
                <a:ea typeface="Arial" charset="0"/>
                <a:cs typeface="Arial" charset="0"/>
              </a:rPr>
              <a:t>• Exposure to domestic violence</a:t>
            </a:r>
          </a:p>
          <a:p>
            <a:pPr marL="0" indent="0" defTabSz="6858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solidFill>
                  <a:srgbClr val="4D4D4D"/>
                </a:solidFill>
                <a:ea typeface="Arial" charset="0"/>
                <a:cs typeface="Arial" charset="0"/>
              </a:rPr>
              <a:t>• Living with someone who was incarcerated</a:t>
            </a:r>
          </a:p>
          <a:p>
            <a:pPr marL="0" indent="0" defTabSz="6858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solidFill>
                  <a:srgbClr val="4D4D4D"/>
                </a:solidFill>
                <a:ea typeface="Arial" charset="0"/>
                <a:cs typeface="Arial" charset="0"/>
              </a:rPr>
              <a:t>• Living with someone with serious mental illness</a:t>
            </a:r>
          </a:p>
          <a:p>
            <a:pPr marL="0" indent="0" defTabSz="685800">
              <a:lnSpc>
                <a:spcPct val="15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400" dirty="0">
                <a:solidFill>
                  <a:srgbClr val="4D4D4D"/>
                </a:solidFill>
                <a:ea typeface="Arial" charset="0"/>
                <a:cs typeface="Arial" charset="0"/>
              </a:rPr>
              <a:t>• Parental loss through divorce, death or abandonment</a:t>
            </a:r>
          </a:p>
        </p:txBody>
      </p:sp>
    </p:spTree>
    <p:extLst>
      <p:ext uri="{BB962C8B-B14F-4D97-AF65-F5344CB8AC3E}">
        <p14:creationId xmlns:p14="http://schemas.microsoft.com/office/powerpoint/2010/main" val="400397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ACE’s continued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136073"/>
            <a:ext cx="8568952" cy="468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8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24" y="58443"/>
            <a:ext cx="7832290" cy="792088"/>
          </a:xfrm>
        </p:spPr>
        <p:txBody>
          <a:bodyPr/>
          <a:lstStyle/>
          <a:p>
            <a:r>
              <a:rPr lang="en-GB" dirty="0" smtClean="0"/>
              <a:t>How common are ACE’s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1732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575" y="-244100"/>
            <a:ext cx="9302737" cy="1325563"/>
          </a:xfrm>
        </p:spPr>
        <p:txBody>
          <a:bodyPr/>
          <a:lstStyle/>
          <a:p>
            <a:r>
              <a:rPr lang="en-GB" dirty="0" smtClean="0"/>
              <a:t>ACE’s impact on life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42847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8887" y="66756"/>
            <a:ext cx="5996034" cy="76650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GB" dirty="0">
                <a:latin typeface="Franklin Gothic Medium" panose="020B0603020102020204" pitchFamily="34" charset="0"/>
                <a:ea typeface="+mn-ea"/>
              </a:rPr>
              <a:t>Traumatic stress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8887" y="1143856"/>
            <a:ext cx="11080866" cy="3456385"/>
          </a:xfrm>
        </p:spPr>
        <p:txBody>
          <a:bodyPr>
            <a:normAutofit fontScale="92500" lnSpcReduction="10000"/>
          </a:bodyPr>
          <a:lstStyle/>
          <a:p>
            <a:pPr marL="0" lvl="1" indent="0">
              <a:lnSpc>
                <a:spcPct val="120000"/>
              </a:lnSpc>
              <a:spcAft>
                <a:spcPts val="1200"/>
              </a:spcAft>
              <a:buNone/>
              <a:defRPr/>
            </a:pPr>
            <a:r>
              <a:rPr lang="en-GB" sz="2600" dirty="0">
                <a:solidFill>
                  <a:srgbClr val="4D4D4D"/>
                </a:solidFill>
              </a:rPr>
              <a:t>The automatic response to trauma, involving the production of toxic amounts of stress hormones which affect: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srgbClr val="4D4D4D"/>
                </a:solidFill>
              </a:rPr>
              <a:t>Brain function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GB" sz="2600" dirty="0">
                <a:solidFill>
                  <a:srgbClr val="4D4D4D"/>
                </a:solidFill>
              </a:rPr>
              <a:t>All major body systems</a:t>
            </a:r>
          </a:p>
          <a:p>
            <a:pPr lvl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GB" sz="2600" dirty="0">
                <a:solidFill>
                  <a:srgbClr val="4D4D4D"/>
                </a:solidFill>
              </a:rPr>
              <a:t>Social functioning</a:t>
            </a:r>
          </a:p>
          <a:p>
            <a:pPr marL="457200" lvl="1" indent="0" algn="ctr">
              <a:lnSpc>
                <a:spcPct val="150000"/>
              </a:lnSpc>
              <a:spcAft>
                <a:spcPts val="1200"/>
              </a:spcAft>
              <a:buNone/>
              <a:defRPr/>
            </a:pPr>
            <a:r>
              <a:rPr lang="en-GB" sz="3200" b="1" dirty="0">
                <a:solidFill>
                  <a:srgbClr val="4D4D4D"/>
                </a:solidFill>
              </a:rPr>
              <a:t>A bio-psycho-social injury</a:t>
            </a:r>
          </a:p>
        </p:txBody>
      </p:sp>
    </p:spTree>
    <p:extLst>
      <p:ext uri="{BB962C8B-B14F-4D97-AF65-F5344CB8AC3E}">
        <p14:creationId xmlns:p14="http://schemas.microsoft.com/office/powerpoint/2010/main" val="40836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>
          <a:xfrm>
            <a:off x="527050" y="2076589"/>
            <a:ext cx="4248472" cy="3527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buFont typeface="Arial" charset="0"/>
              <a:buNone/>
              <a:defRPr/>
            </a:pPr>
            <a:r>
              <a:rPr lang="en-GB" dirty="0" err="1">
                <a:solidFill>
                  <a:srgbClr val="4D4D4D"/>
                </a:solidFill>
              </a:rPr>
              <a:t>YoungMinds</a:t>
            </a:r>
            <a:r>
              <a:rPr lang="en-GB" dirty="0">
                <a:solidFill>
                  <a:srgbClr val="4D4D4D"/>
                </a:solidFill>
              </a:rPr>
              <a:t> is the UK’s leading charity fighting for a future where all young minds are supported and empowered, whatever the challenges. 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407411" y="89738"/>
            <a:ext cx="4748212" cy="76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Franklin Gothic Medium Cond" panose="020B06060304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GB" altLang="en-US" sz="4400" dirty="0">
                <a:latin typeface="Franklin Gothic Medium" panose="020B0603020102020204" pitchFamily="34" charset="0"/>
                <a:cs typeface="Arial" charset="0"/>
              </a:rPr>
              <a:t>Introductions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280" r="1864" b="-280"/>
          <a:stretch/>
        </p:blipFill>
        <p:spPr>
          <a:xfrm>
            <a:off x="6200254" y="1603431"/>
            <a:ext cx="4848746" cy="423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3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we?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59189" y="1014962"/>
            <a:ext cx="8695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4D4D4D"/>
                </a:solidFill>
                <a:latin typeface="Century Gothic" panose="020B0502020202020204" pitchFamily="34" charset="0"/>
              </a:rPr>
              <a:t>Trauma Impacted</a:t>
            </a:r>
            <a:r>
              <a:rPr lang="en-GB" sz="2400" dirty="0">
                <a:solidFill>
                  <a:srgbClr val="4D4D4D"/>
                </a:solidFill>
              </a:rPr>
              <a:t>?</a:t>
            </a:r>
          </a:p>
          <a:p>
            <a:endParaRPr lang="en-GB" sz="2400" dirty="0">
              <a:solidFill>
                <a:srgbClr val="4D4D4D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4D4D4D"/>
                </a:solidFill>
                <a:latin typeface="Century Gothic" panose="020B0502020202020204" pitchFamily="34" charset="0"/>
              </a:rPr>
              <a:t>Trauma / Adversity  Aware</a:t>
            </a:r>
            <a:r>
              <a:rPr lang="en-GB" sz="2400" dirty="0">
                <a:solidFill>
                  <a:srgbClr val="4D4D4D"/>
                </a:solidFill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71" y="2463357"/>
            <a:ext cx="6977329" cy="35938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2582" y="10240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rgbClr val="4D4D4D"/>
                </a:solidFill>
                <a:latin typeface="Century Gothic" panose="020B0502020202020204" pitchFamily="34" charset="0"/>
              </a:rPr>
              <a:t>Trauma Sensitive</a:t>
            </a:r>
            <a:r>
              <a:rPr lang="en-GB" sz="2400" dirty="0">
                <a:solidFill>
                  <a:srgbClr val="4D4D4D"/>
                </a:solidFill>
              </a:rPr>
              <a:t>?</a:t>
            </a:r>
          </a:p>
          <a:p>
            <a:endParaRPr lang="en-GB" sz="2400" dirty="0">
              <a:solidFill>
                <a:srgbClr val="4D4D4D"/>
              </a:solidFill>
              <a:latin typeface="Century Gothic" panose="020B0502020202020204" pitchFamily="34" charset="0"/>
            </a:endParaRPr>
          </a:p>
          <a:p>
            <a:r>
              <a:rPr lang="en-GB" sz="2400" dirty="0">
                <a:solidFill>
                  <a:srgbClr val="4D4D4D"/>
                </a:solidFill>
                <a:latin typeface="Century Gothic" panose="020B0502020202020204" pitchFamily="34" charset="0"/>
              </a:rPr>
              <a:t>Trauma Informed</a:t>
            </a:r>
            <a:r>
              <a:rPr lang="en-GB" sz="2400" dirty="0">
                <a:solidFill>
                  <a:srgbClr val="4D4D4D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5920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96" y="2453526"/>
            <a:ext cx="2336288" cy="29987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636" y="58606"/>
            <a:ext cx="10167099" cy="792088"/>
          </a:xfrm>
        </p:spPr>
        <p:txBody>
          <a:bodyPr/>
          <a:lstStyle/>
          <a:p>
            <a:r>
              <a:rPr lang="en-GB" dirty="0" smtClean="0"/>
              <a:t>Working with Adversity and Trauma</a:t>
            </a:r>
            <a:endParaRPr lang="en-GB" dirty="0"/>
          </a:p>
        </p:txBody>
      </p:sp>
      <p:sp>
        <p:nvSpPr>
          <p:cNvPr id="5" name="AutoShape 6" descr="Image result for harry potter scar drawing"/>
          <p:cNvSpPr>
            <a:spLocks noChangeAspect="1" noChangeArrowheads="1"/>
          </p:cNvSpPr>
          <p:nvPr/>
        </p:nvSpPr>
        <p:spPr bwMode="auto">
          <a:xfrm>
            <a:off x="8256240" y="264158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061" y="1331894"/>
            <a:ext cx="3210148" cy="41203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60" y="2793987"/>
            <a:ext cx="338350" cy="932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054" y="2637757"/>
            <a:ext cx="153172" cy="30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298" y="73548"/>
            <a:ext cx="11501466" cy="792088"/>
          </a:xfrm>
        </p:spPr>
        <p:txBody>
          <a:bodyPr>
            <a:normAutofit/>
          </a:bodyPr>
          <a:lstStyle/>
          <a:p>
            <a:r>
              <a:rPr lang="en-GB" dirty="0"/>
              <a:t>Working with Trauma: Compassion Fatigue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149" y="167814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err="1">
                <a:solidFill>
                  <a:srgbClr val="4D4D4D"/>
                </a:solidFill>
              </a:rPr>
              <a:t>TEDx</a:t>
            </a:r>
            <a:r>
              <a:rPr lang="en-GB" sz="2400" dirty="0">
                <a:solidFill>
                  <a:srgbClr val="4D4D4D"/>
                </a:solidFill>
              </a:rPr>
              <a:t> Talk: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4D4D4D"/>
                </a:solidFill>
              </a:rPr>
              <a:t>Drowning in Empathy: The Cost of Vicarious Trauma Amy Cunningham </a:t>
            </a:r>
          </a:p>
          <a:p>
            <a:pPr marL="0" indent="0">
              <a:buNone/>
            </a:pPr>
            <a:endParaRPr lang="en-GB" sz="2400" dirty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4D4D4D"/>
                </a:solidFill>
                <a:hlinkClick r:id="rId3"/>
              </a:rPr>
              <a:t>https://www.youtube.com/watch?v=ZsaorjIo1Yc</a:t>
            </a:r>
            <a:r>
              <a:rPr lang="en-GB" sz="2400" dirty="0">
                <a:solidFill>
                  <a:srgbClr val="4D4D4D"/>
                </a:solidFill>
              </a:rPr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5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pathy-Empathy-Apathy.png"/>
          <p:cNvPicPr>
            <a:picLocks noChangeAspect="1"/>
          </p:cNvPicPr>
          <p:nvPr/>
        </p:nvPicPr>
        <p:blipFill>
          <a:blip r:embed="rId3">
            <a:extLst/>
          </a:blip>
          <a:srcRect l="975" t="14328" r="1150" b="11731"/>
          <a:stretch>
            <a:fillRect/>
          </a:stretch>
        </p:blipFill>
        <p:spPr>
          <a:xfrm>
            <a:off x="2135560" y="1196752"/>
            <a:ext cx="6093618" cy="439965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7974" y="49878"/>
            <a:ext cx="7056784" cy="792088"/>
          </a:xfrm>
        </p:spPr>
        <p:txBody>
          <a:bodyPr/>
          <a:lstStyle/>
          <a:p>
            <a:r>
              <a:rPr lang="en-GB" dirty="0" smtClean="0"/>
              <a:t>Trauma impacted systems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176120" y="2276872"/>
            <a:ext cx="31954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en-US" sz="2400" b="1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Where are you?</a:t>
            </a:r>
          </a:p>
          <a:p>
            <a:pPr algn="r"/>
            <a:endParaRPr lang="en-GB" sz="2400" b="1" dirty="0">
              <a:solidFill>
                <a:srgbClr val="4D4D4D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r"/>
            <a:endParaRPr lang="en-GB" sz="2400" b="1" dirty="0">
              <a:solidFill>
                <a:srgbClr val="4D4D4D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r"/>
            <a:r>
              <a:rPr lang="en-GB" sz="2400" b="1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Who are you holding?</a:t>
            </a:r>
          </a:p>
          <a:p>
            <a:pPr algn="r"/>
            <a:endParaRPr lang="en-GB" sz="2400" b="1" dirty="0">
              <a:solidFill>
                <a:srgbClr val="4D4D4D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r"/>
            <a:endParaRPr lang="en-GB" sz="2400" b="1" dirty="0">
              <a:solidFill>
                <a:srgbClr val="4D4D4D"/>
              </a:solidFill>
              <a:latin typeface="Century Gothic" panose="020B0502020202020204" pitchFamily="34" charset="0"/>
              <a:cs typeface="Arial" charset="0"/>
            </a:endParaRPr>
          </a:p>
          <a:p>
            <a:pPr algn="r"/>
            <a:r>
              <a:rPr lang="en-GB" sz="2400" b="1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Who is holding you?</a:t>
            </a:r>
            <a:endParaRPr lang="en-GB" sz="2400" b="1" dirty="0">
              <a:solidFill>
                <a:srgbClr val="4D4D4D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698" y="77303"/>
            <a:ext cx="8837508" cy="766504"/>
          </a:xfrm>
        </p:spPr>
        <p:txBody>
          <a:bodyPr/>
          <a:lstStyle/>
          <a:p>
            <a:r>
              <a:rPr lang="en-GB" altLang="en-US" dirty="0">
                <a:ea typeface="ＭＳ Ｐゴシック" pitchFamily="1" charset="-128"/>
              </a:rPr>
              <a:t>Navigation and n</a:t>
            </a:r>
            <a:r>
              <a:rPr lang="en-GB" altLang="en-US" dirty="0" smtClean="0">
                <a:ea typeface="ＭＳ Ｐゴシック" pitchFamily="1" charset="-128"/>
              </a:rPr>
              <a:t>egotiation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95835"/>
            <a:ext cx="10723418" cy="4032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400" dirty="0">
                <a:solidFill>
                  <a:srgbClr val="4D4D4D"/>
                </a:solidFill>
                <a:ea typeface="ＭＳ Ｐゴシック" pitchFamily="1" charset="-128"/>
              </a:rPr>
              <a:t>In the context of exposure to significant adversity, resilience is both </a:t>
            </a:r>
            <a:r>
              <a:rPr lang="en-GB" altLang="en-US" sz="2400" b="1" dirty="0">
                <a:solidFill>
                  <a:srgbClr val="4D4D4D"/>
                </a:solidFill>
                <a:ea typeface="ＭＳ Ｐゴシック" pitchFamily="1" charset="-128"/>
              </a:rPr>
              <a:t>the capacity of individuals to navigate their way to the psychological, social, cultural, and physical resources that sustain their well being</a:t>
            </a:r>
            <a:r>
              <a:rPr lang="en-GB" altLang="en-US" sz="2400" dirty="0">
                <a:solidFill>
                  <a:srgbClr val="4D4D4D"/>
                </a:solidFill>
                <a:ea typeface="ＭＳ Ｐゴシック" pitchFamily="1" charset="-128"/>
              </a:rPr>
              <a:t>, and </a:t>
            </a:r>
            <a:r>
              <a:rPr lang="en-GB" altLang="en-US" sz="2400" b="1" dirty="0">
                <a:solidFill>
                  <a:srgbClr val="4D4D4D"/>
                </a:solidFill>
                <a:ea typeface="ＭＳ Ｐゴシック" pitchFamily="1" charset="-128"/>
              </a:rPr>
              <a:t>their capacity individually and collectively to negotiate for these resources to be provided and experienced in culturally meaningful ways</a:t>
            </a:r>
            <a:r>
              <a:rPr lang="en-GB" altLang="en-US" sz="2400" dirty="0">
                <a:solidFill>
                  <a:srgbClr val="4D4D4D"/>
                </a:solidFill>
                <a:ea typeface="ＭＳ Ｐゴシック" pitchFamily="1" charset="-128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1700" dirty="0" err="1">
                <a:solidFill>
                  <a:srgbClr val="4D4D4D"/>
                </a:solidFill>
                <a:ea typeface="ＭＳ Ｐゴシック" pitchFamily="1" charset="-128"/>
              </a:rPr>
              <a:t>Ungar</a:t>
            </a:r>
            <a:r>
              <a:rPr lang="en-GB" altLang="en-US" sz="1700" dirty="0">
                <a:solidFill>
                  <a:srgbClr val="4D4D4D"/>
                </a:solidFill>
                <a:ea typeface="ＭＳ Ｐゴシック" pitchFamily="1" charset="-128"/>
              </a:rPr>
              <a:t>, 2008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699" y="58189"/>
            <a:ext cx="9073052" cy="792088"/>
          </a:xfrm>
        </p:spPr>
        <p:txBody>
          <a:bodyPr>
            <a:normAutofit/>
          </a:bodyPr>
          <a:lstStyle/>
          <a:p>
            <a:r>
              <a:rPr lang="en-GB" altLang="en-US" dirty="0" smtClean="0">
                <a:cs typeface="Arial" charset="0"/>
              </a:rPr>
              <a:t>Resilience: The </a:t>
            </a:r>
            <a:r>
              <a:rPr lang="en-GB" altLang="en-US" dirty="0">
                <a:cs typeface="Arial" charset="0"/>
              </a:rPr>
              <a:t>human </a:t>
            </a:r>
            <a:r>
              <a:rPr lang="en-GB" altLang="en-US" dirty="0" smtClean="0">
                <a:cs typeface="Arial" charset="0"/>
              </a:rPr>
              <a:t>capacity…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08212" y="1827203"/>
            <a:ext cx="4320480" cy="352839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altLang="en-US" dirty="0" smtClean="0">
                <a:solidFill>
                  <a:srgbClr val="4D4D4D"/>
                </a:solidFill>
                <a:cs typeface="Arial" charset="0"/>
              </a:rPr>
              <a:t>…to </a:t>
            </a:r>
            <a:r>
              <a:rPr lang="en-GB" altLang="en-US" dirty="0">
                <a:solidFill>
                  <a:srgbClr val="4D4D4D"/>
                </a:solidFill>
                <a:cs typeface="Arial" charset="0"/>
              </a:rPr>
              <a:t>face, overcome and ultimately be strengthened and even transformed by life’s adversities and challenges .. a complex relationship of psychological inner strengths and environmental social supports </a:t>
            </a:r>
            <a:endParaRPr lang="en-GB" altLang="en-US" dirty="0" smtClean="0">
              <a:solidFill>
                <a:srgbClr val="4D4D4D"/>
              </a:solidFill>
              <a:cs typeface="Arial" charset="0"/>
            </a:endParaRPr>
          </a:p>
          <a:p>
            <a:pPr marL="0" indent="0">
              <a:buNone/>
            </a:pPr>
            <a:r>
              <a:rPr lang="en-GB" altLang="en-US" dirty="0" err="1" smtClean="0">
                <a:solidFill>
                  <a:srgbClr val="4D4D4D"/>
                </a:solidFill>
                <a:cs typeface="Arial" charset="0"/>
              </a:rPr>
              <a:t>Masten</a:t>
            </a:r>
            <a:r>
              <a:rPr lang="en-GB" altLang="en-US" dirty="0" smtClean="0">
                <a:solidFill>
                  <a:srgbClr val="4D4D4D"/>
                </a:solidFill>
                <a:cs typeface="Arial" charset="0"/>
              </a:rPr>
              <a:t>, A. S. ()</a:t>
            </a:r>
            <a:endParaRPr lang="en-GB" altLang="en-US" dirty="0">
              <a:solidFill>
                <a:srgbClr val="4D4D4D"/>
              </a:solidFill>
              <a:cs typeface="Arial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1" b="5554"/>
          <a:stretch/>
        </p:blipFill>
        <p:spPr>
          <a:xfrm>
            <a:off x="1075113" y="2169621"/>
            <a:ext cx="4584212" cy="284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5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698" y="75069"/>
            <a:ext cx="6207029" cy="766504"/>
          </a:xfrm>
        </p:spPr>
        <p:txBody>
          <a:bodyPr/>
          <a:lstStyle/>
          <a:p>
            <a:r>
              <a:rPr lang="en-US" altLang="en-US" dirty="0">
                <a:ea typeface="ＭＳ Ｐゴシック" pitchFamily="1" charset="-128"/>
              </a:rPr>
              <a:t>Pragmatically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513" y="1567697"/>
            <a:ext cx="10931236" cy="309634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altLang="en-US" sz="2400" dirty="0">
                <a:solidFill>
                  <a:srgbClr val="4D4D4D"/>
                </a:solidFill>
                <a:ea typeface="ＭＳ Ｐゴシック" pitchFamily="1" charset="-128"/>
                <a:cs typeface="Arial" charset="0"/>
              </a:rPr>
              <a:t>The kinds of things we need to make happen (e.g. events, parenting strategies, relationships, resources) to help children </a:t>
            </a:r>
            <a:r>
              <a:rPr lang="en-GB" altLang="en-US" sz="2400" i="1" dirty="0">
                <a:solidFill>
                  <a:srgbClr val="4D4D4D"/>
                </a:solidFill>
                <a:ea typeface="ＭＳ Ｐゴシック" pitchFamily="1" charset="-128"/>
                <a:cs typeface="Arial" charset="0"/>
              </a:rPr>
              <a:t>[or anyone] </a:t>
            </a:r>
            <a:r>
              <a:rPr lang="en-GB" altLang="en-US" sz="2400" dirty="0">
                <a:solidFill>
                  <a:srgbClr val="4D4D4D"/>
                </a:solidFill>
                <a:ea typeface="ＭＳ Ｐゴシック" pitchFamily="1" charset="-128"/>
                <a:cs typeface="Arial" charset="0"/>
              </a:rPr>
              <a:t>manage life when it’s tough. Plus ways of thinking and acting that we need ourselves if we want to make things better for children </a:t>
            </a:r>
            <a:r>
              <a:rPr lang="en-GB" altLang="en-US" sz="2400" i="1" dirty="0">
                <a:solidFill>
                  <a:srgbClr val="4D4D4D"/>
                </a:solidFill>
                <a:ea typeface="ＭＳ Ｐゴシック" pitchFamily="1" charset="-128"/>
                <a:cs typeface="Arial" charset="0"/>
              </a:rPr>
              <a:t>[or adults].’</a:t>
            </a:r>
            <a:endParaRPr lang="en-GB" altLang="en-US" sz="2400" dirty="0">
              <a:solidFill>
                <a:srgbClr val="4D4D4D"/>
              </a:solidFill>
              <a:ea typeface="ＭＳ Ｐゴシック" pitchFamily="1" charset="-128"/>
              <a:cs typeface="Arial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GB" altLang="en-US" sz="1800" dirty="0">
                <a:solidFill>
                  <a:srgbClr val="4D4D4D"/>
                </a:solidFill>
                <a:ea typeface="ＭＳ Ｐゴシック" pitchFamily="1" charset="-128"/>
                <a:cs typeface="Arial" charset="0"/>
              </a:rPr>
              <a:t>Source: </a:t>
            </a:r>
            <a:r>
              <a:rPr lang="en-GB" altLang="en-US" sz="1800" dirty="0" err="1">
                <a:solidFill>
                  <a:srgbClr val="4D4D4D"/>
                </a:solidFill>
                <a:ea typeface="ＭＳ Ｐゴシック" pitchFamily="1" charset="-128"/>
                <a:cs typeface="Arial" charset="0"/>
              </a:rPr>
              <a:t>Aumann</a:t>
            </a:r>
            <a:r>
              <a:rPr lang="en-GB" altLang="en-US" sz="1800" dirty="0">
                <a:solidFill>
                  <a:srgbClr val="4D4D4D"/>
                </a:solidFill>
                <a:ea typeface="ＭＳ Ｐゴシック" pitchFamily="1" charset="-128"/>
                <a:cs typeface="Arial" charset="0"/>
              </a:rPr>
              <a:t> and Hart 2009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699" y="74814"/>
            <a:ext cx="6176691" cy="766504"/>
          </a:xfrm>
        </p:spPr>
        <p:txBody>
          <a:bodyPr/>
          <a:lstStyle/>
          <a:p>
            <a:r>
              <a:rPr lang="en-GB" altLang="en-US" dirty="0"/>
              <a:t>Resilience is not: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0699" y="1661944"/>
            <a:ext cx="7649269" cy="352839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en-GB" altLang="en-US" sz="2400" dirty="0">
                <a:solidFill>
                  <a:srgbClr val="4D4D4D"/>
                </a:solidFill>
              </a:rPr>
              <a:t>A panacea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altLang="en-US" sz="2400" dirty="0">
                <a:solidFill>
                  <a:srgbClr val="4D4D4D"/>
                </a:solidFill>
              </a:rPr>
              <a:t>A quick fix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GB" altLang="en-US" sz="2400" dirty="0">
                <a:solidFill>
                  <a:srgbClr val="4D4D4D"/>
                </a:solidFill>
              </a:rPr>
              <a:t>Just about individual skills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44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99" y="900142"/>
            <a:ext cx="7380524" cy="5398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82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viewing: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545" y="1256031"/>
            <a:ext cx="10804262" cy="506164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4D4D4D"/>
                </a:solidFill>
              </a:rPr>
              <a:t>Why We Need Trauma-Sensitive Schools: </a:t>
            </a:r>
            <a:r>
              <a:rPr lang="en-GB" sz="2400" dirty="0">
                <a:solidFill>
                  <a:srgbClr val="4D4D4D"/>
                </a:solidFill>
                <a:hlinkClick r:id="rId3"/>
              </a:rPr>
              <a:t>https://www.youtube.com/watch?v=vyQdOLl6d2c&amp;feature=youtu.be</a:t>
            </a:r>
            <a:r>
              <a:rPr lang="en-GB" sz="2400" dirty="0">
                <a:solidFill>
                  <a:srgbClr val="4D4D4D"/>
                </a:solidFill>
              </a:rPr>
              <a:t> </a:t>
            </a:r>
          </a:p>
          <a:p>
            <a:r>
              <a:rPr lang="en-GB" sz="2400" b="1" dirty="0">
                <a:solidFill>
                  <a:srgbClr val="4D4D4D"/>
                </a:solidFill>
              </a:rPr>
              <a:t>The paradox of trauma-informed care </a:t>
            </a:r>
            <a:r>
              <a:rPr lang="en-GB" sz="2400" dirty="0">
                <a:solidFill>
                  <a:srgbClr val="4D4D4D"/>
                </a:solidFill>
              </a:rPr>
              <a:t>| Vicky Kelly </a:t>
            </a:r>
            <a:r>
              <a:rPr lang="en-GB" sz="2400" dirty="0">
                <a:solidFill>
                  <a:srgbClr val="4D4D4D"/>
                </a:solidFill>
                <a:hlinkClick r:id="rId4"/>
              </a:rPr>
              <a:t>https://www.youtube.com/watch?v=jFdn9479U3s&amp;t=21s</a:t>
            </a:r>
            <a:r>
              <a:rPr lang="en-GB" sz="2400" dirty="0">
                <a:solidFill>
                  <a:srgbClr val="4D4D4D"/>
                </a:solidFill>
              </a:rPr>
              <a:t> </a:t>
            </a:r>
          </a:p>
          <a:p>
            <a:r>
              <a:rPr lang="en-GB" sz="2400" b="1" dirty="0">
                <a:solidFill>
                  <a:srgbClr val="4D4D4D"/>
                </a:solidFill>
              </a:rPr>
              <a:t>How childhood trauma affects health across a lifetime </a:t>
            </a:r>
            <a:r>
              <a:rPr lang="en-GB" sz="2400" dirty="0">
                <a:solidFill>
                  <a:srgbClr val="4D4D4D"/>
                </a:solidFill>
              </a:rPr>
              <a:t>| Nadine Burke </a:t>
            </a:r>
            <a:r>
              <a:rPr lang="en-GB" sz="2400" dirty="0">
                <a:solidFill>
                  <a:srgbClr val="4D4D4D"/>
                </a:solidFill>
                <a:hlinkClick r:id="rId5"/>
              </a:rPr>
              <a:t>https://www.ted.com/talks/nadine_burke_harris_how_childhood_trauma_affects_health_across_a_lifetime</a:t>
            </a:r>
            <a:r>
              <a:rPr lang="en-GB" sz="2400" dirty="0">
                <a:solidFill>
                  <a:srgbClr val="4D4D4D"/>
                </a:solidFill>
              </a:rPr>
              <a:t> </a:t>
            </a:r>
          </a:p>
          <a:p>
            <a:r>
              <a:rPr lang="en-GB" sz="2400" b="1" dirty="0">
                <a:solidFill>
                  <a:srgbClr val="4D4D4D"/>
                </a:solidFill>
              </a:rPr>
              <a:t>The Repair of Early Trauma: A Bottom Up Approach </a:t>
            </a:r>
            <a:r>
              <a:rPr lang="en-GB" sz="2400" dirty="0">
                <a:solidFill>
                  <a:srgbClr val="4D4D4D"/>
                </a:solidFill>
              </a:rPr>
              <a:t>| Beacon House </a:t>
            </a:r>
            <a:r>
              <a:rPr lang="en-GB" sz="2400" dirty="0">
                <a:solidFill>
                  <a:srgbClr val="4D4D4D"/>
                </a:solidFill>
                <a:hlinkClick r:id="rId6"/>
              </a:rPr>
              <a:t>https://www.youtube.com/watch?v=FOCTxcaNHeg</a:t>
            </a:r>
            <a:r>
              <a:rPr lang="en-GB" sz="2400" dirty="0">
                <a:solidFill>
                  <a:srgbClr val="4D4D4D"/>
                </a:solidFill>
              </a:rPr>
              <a:t> </a:t>
            </a:r>
            <a:r>
              <a:rPr lang="en-US" sz="2400" dirty="0">
                <a:solidFill>
                  <a:srgbClr val="4D4D4D"/>
                </a:solidFill>
                <a:hlinkClick r:id="rId7"/>
              </a:rPr>
              <a:t/>
            </a:r>
            <a:br>
              <a:rPr lang="en-US" sz="2400" dirty="0">
                <a:solidFill>
                  <a:srgbClr val="4D4D4D"/>
                </a:solidFill>
                <a:hlinkClick r:id="rId7"/>
              </a:rPr>
            </a:br>
            <a:r>
              <a:rPr lang="en-US" sz="1800" dirty="0"/>
              <a:t/>
            </a:r>
            <a:br>
              <a:rPr lang="en-US" sz="1800" dirty="0"/>
            </a:br>
            <a:endParaRPr lang="en-GB" sz="1800" b="1" dirty="0"/>
          </a:p>
          <a:p>
            <a:endParaRPr lang="en-GB" sz="18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627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2855913" y="1844676"/>
            <a:ext cx="6480447" cy="13683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rgbClr val="151F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rgbClr val="151F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151F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rgbClr val="151F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rgbClr val="151F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GB" altLang="en-US" sz="4000" dirty="0"/>
          </a:p>
          <a:p>
            <a:pPr>
              <a:defRPr/>
            </a:pPr>
            <a:endParaRPr lang="en-GB" dirty="0"/>
          </a:p>
        </p:txBody>
      </p:sp>
      <p:sp>
        <p:nvSpPr>
          <p:cNvPr id="3" name="Title 2"/>
          <p:cNvSpPr>
            <a:spLocks/>
          </p:cNvSpPr>
          <p:nvPr/>
        </p:nvSpPr>
        <p:spPr bwMode="auto">
          <a:xfrm>
            <a:off x="415636" y="0"/>
            <a:ext cx="7932161" cy="766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altLang="en-US" sz="4400" dirty="0">
                <a:solidFill>
                  <a:schemeClr val="bg1"/>
                </a:solidFill>
                <a:latin typeface="Franklin Gothic Medium" panose="020B0603020102020204" pitchFamily="34" charset="0"/>
                <a:cs typeface="Arial" charset="0"/>
              </a:rPr>
              <a:t>What is mental health?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15635" y="2060848"/>
            <a:ext cx="10000211" cy="1746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Aft>
                <a:spcPts val="1200"/>
              </a:spcAft>
            </a:pPr>
            <a:r>
              <a:rPr lang="en-GB" altLang="en-US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The strength and capacity of our minds to grow and develop, to be able to overcome difficulties and challenges and to make the most of our abilities and opportunities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GB" altLang="en-US" sz="1700" dirty="0" err="1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YoungMinds</a:t>
            </a:r>
            <a:r>
              <a:rPr lang="en-GB" altLang="en-US" sz="1700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164553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45" y="-297180"/>
            <a:ext cx="12296775" cy="7262015"/>
          </a:xfrm>
        </p:spPr>
      </p:pic>
    </p:spTree>
    <p:extLst>
      <p:ext uri="{BB962C8B-B14F-4D97-AF65-F5344CB8AC3E}">
        <p14:creationId xmlns:p14="http://schemas.microsoft.com/office/powerpoint/2010/main" val="10225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20058" y="1091136"/>
            <a:ext cx="52594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Tel: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020 7089 5050</a:t>
            </a: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Parents Helpline: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 0808 802 5544</a:t>
            </a: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Website &amp; Publications</a:t>
            </a:r>
            <a:r>
              <a:rPr lang="en-GB" sz="2400" b="1">
                <a:solidFill>
                  <a:schemeClr val="bg1"/>
                </a:solidFill>
                <a:latin typeface="Century Gothic" panose="020B0502020202020204" pitchFamily="34" charset="0"/>
              </a:rPr>
              <a:t>: </a:t>
            </a:r>
            <a:r>
              <a:rPr lang="en-GB" sz="2400">
                <a:solidFill>
                  <a:schemeClr val="bg1"/>
                </a:solidFill>
                <a:latin typeface="Century Gothic" panose="020B0502020202020204" pitchFamily="34" charset="0"/>
              </a:rPr>
              <a:t>youngminds.org.uk</a:t>
            </a:r>
            <a:endParaRPr lang="en-GB" sz="24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Training &amp; Development: </a:t>
            </a:r>
            <a:r>
              <a:rPr lang="en-GB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training@youngminds.org.uk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54" y="1274134"/>
            <a:ext cx="359935" cy="5739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52" y="2912108"/>
            <a:ext cx="592692" cy="377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610" y="4477799"/>
            <a:ext cx="326820" cy="4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3949" y="1091280"/>
            <a:ext cx="9919855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A capacity to enter into, and sustain, mutually satisfying and sustaining personal relationships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Continuing progression of psychological development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An ability to play and to learn so that attainments are appropriate for age and intellectual level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A developing moral sense of right and wrong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A degree of psychological distress and maladaptive behaviour within normal limits for the child’s age and context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A clear sense of identity and self worth</a:t>
            </a:r>
            <a:endParaRPr lang="en-GB" altLang="en-US" dirty="0">
              <a:solidFill>
                <a:srgbClr val="4D4D4D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" name="Title 2"/>
          <p:cNvSpPr>
            <a:spLocks/>
          </p:cNvSpPr>
          <p:nvPr/>
        </p:nvSpPr>
        <p:spPr bwMode="auto">
          <a:xfrm>
            <a:off x="365760" y="0"/>
            <a:ext cx="10185862" cy="7667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4400" dirty="0">
                <a:solidFill>
                  <a:schemeClr val="bg1"/>
                </a:solidFill>
                <a:latin typeface="Franklin Gothic Medium" panose="020B0603020102020204" pitchFamily="34" charset="0"/>
                <a:cs typeface="Arial" charset="0"/>
              </a:rPr>
              <a:t>Child &amp; Adolescent mental health</a:t>
            </a:r>
          </a:p>
        </p:txBody>
      </p:sp>
    </p:spTree>
    <p:extLst>
      <p:ext uri="{BB962C8B-B14F-4D97-AF65-F5344CB8AC3E}">
        <p14:creationId xmlns:p14="http://schemas.microsoft.com/office/powerpoint/2010/main" val="377155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262" y="-209620"/>
            <a:ext cx="9306715" cy="1325563"/>
          </a:xfrm>
        </p:spPr>
        <p:txBody>
          <a:bodyPr/>
          <a:lstStyle/>
          <a:p>
            <a:r>
              <a:rPr lang="en-GB" dirty="0">
                <a:latin typeface="Franklin Gothic Medium" panose="020B0603020102020204" pitchFamily="34" charset="0"/>
              </a:rPr>
              <a:t>A bio-psycho-social model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05331" y="1166574"/>
            <a:ext cx="31902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NATURE</a:t>
            </a:r>
            <a:r>
              <a:rPr lang="en-GB" sz="2400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GB" sz="2000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(what we are born with</a:t>
            </a:r>
            <a:r>
              <a:rPr lang="en-GB" sz="2400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)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34564" y="4915962"/>
            <a:ext cx="271269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NURTURE </a:t>
            </a:r>
            <a:r>
              <a:rPr lang="en-GB" sz="2400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GB" sz="2000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(what we grow </a:t>
            </a:r>
          </a:p>
          <a:p>
            <a:pPr algn="ctr">
              <a:defRPr/>
            </a:pPr>
            <a:r>
              <a:rPr lang="en-GB" sz="2000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up with)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71745" y="4931825"/>
            <a:ext cx="32287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400" b="1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 EVENTS </a:t>
            </a:r>
          </a:p>
          <a:p>
            <a:pPr algn="ctr">
              <a:defRPr/>
            </a:pPr>
            <a:r>
              <a:rPr lang="en-GB" sz="2000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(what happens </a:t>
            </a:r>
          </a:p>
          <a:p>
            <a:pPr algn="ctr">
              <a:defRPr/>
            </a:pPr>
            <a:r>
              <a:rPr lang="en-GB" sz="2000" dirty="0">
                <a:solidFill>
                  <a:srgbClr val="4D4D4D"/>
                </a:solidFill>
                <a:latin typeface="Century Gothic" panose="020B0502020202020204" pitchFamily="34" charset="0"/>
                <a:cs typeface="Arial" charset="0"/>
              </a:rPr>
              <a:t>to us)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239014" y="5054979"/>
            <a:ext cx="1626702" cy="7472"/>
          </a:xfrm>
          <a:prstGeom prst="straightConnector1">
            <a:avLst/>
          </a:prstGeom>
          <a:ln w="19050" cap="flat" cmpd="sng" algn="ctr">
            <a:solidFill>
              <a:srgbClr val="4D4D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39014" y="5256263"/>
            <a:ext cx="1693204" cy="246"/>
          </a:xfrm>
          <a:prstGeom prst="straightConnector1">
            <a:avLst/>
          </a:prstGeom>
          <a:ln w="19050" cap="flat" cmpd="sng" algn="ctr">
            <a:solidFill>
              <a:srgbClr val="4D4D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296336" y="2276092"/>
            <a:ext cx="1138760" cy="2525164"/>
          </a:xfrm>
          <a:prstGeom prst="straightConnector1">
            <a:avLst/>
          </a:prstGeom>
          <a:ln w="19050" cap="flat" cmpd="sng" algn="ctr">
            <a:solidFill>
              <a:srgbClr val="4D4D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75019" y="2230394"/>
            <a:ext cx="1155469" cy="2544252"/>
          </a:xfrm>
          <a:prstGeom prst="straightConnector1">
            <a:avLst/>
          </a:prstGeom>
          <a:ln w="19050" cap="flat" cmpd="sng" algn="ctr">
            <a:solidFill>
              <a:srgbClr val="4D4D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51505" y="2197996"/>
            <a:ext cx="1141078" cy="2491458"/>
          </a:xfrm>
          <a:prstGeom prst="straightConnector1">
            <a:avLst/>
          </a:prstGeom>
          <a:ln w="19050" cap="flat" cmpd="sng" algn="ctr">
            <a:solidFill>
              <a:srgbClr val="4D4D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697726" y="2352731"/>
            <a:ext cx="1138843" cy="2457807"/>
          </a:xfrm>
          <a:prstGeom prst="straightConnector1">
            <a:avLst/>
          </a:prstGeom>
          <a:ln w="19050" cap="flat" cmpd="sng" algn="ctr">
            <a:solidFill>
              <a:srgbClr val="4D4D4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459" y="2252791"/>
            <a:ext cx="2376314" cy="26083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6" r="29470"/>
          <a:stretch/>
        </p:blipFill>
        <p:spPr>
          <a:xfrm>
            <a:off x="6789559" y="1414663"/>
            <a:ext cx="3384889" cy="36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cs typeface="Arial" charset="0"/>
              </a:rPr>
              <a:t>Mental health continuum</a:t>
            </a:r>
            <a:endParaRPr lang="en-GB" dirty="0"/>
          </a:p>
        </p:txBody>
      </p:sp>
      <p:cxnSp>
        <p:nvCxnSpPr>
          <p:cNvPr id="4" name="Straight Arrow Connector 3"/>
          <p:cNvCxnSpPr>
            <a:endCxn id="6" idx="1"/>
          </p:cNvCxnSpPr>
          <p:nvPr/>
        </p:nvCxnSpPr>
        <p:spPr>
          <a:xfrm flipV="1">
            <a:off x="3502820" y="3105062"/>
            <a:ext cx="5077619" cy="27077"/>
          </a:xfrm>
          <a:prstGeom prst="straightConnector1">
            <a:avLst/>
          </a:prstGeom>
          <a:ln w="57150">
            <a:solidFill>
              <a:srgbClr val="FFD100"/>
            </a:solidFill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847851" y="2692401"/>
            <a:ext cx="1439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b="1" dirty="0">
                <a:solidFill>
                  <a:srgbClr val="4D4D4D"/>
                </a:solidFill>
                <a:latin typeface="Century Gothic" panose="020B0502020202020204" pitchFamily="34" charset="0"/>
              </a:rPr>
              <a:t>Not coping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8580438" y="2504897"/>
            <a:ext cx="17287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b="1" dirty="0">
                <a:solidFill>
                  <a:srgbClr val="4D4D4D"/>
                </a:solidFill>
                <a:latin typeface="Century Gothic" panose="020B0502020202020204" pitchFamily="34" charset="0"/>
              </a:rPr>
              <a:t>Coping well Thriving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1863511" y="3692707"/>
            <a:ext cx="16557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dirty="0">
                <a:latin typeface="Century Gothic" panose="020B0502020202020204" pitchFamily="34" charset="0"/>
              </a:rPr>
              <a:t>Mental Illness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229100" y="3706814"/>
            <a:ext cx="16557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dirty="0">
                <a:latin typeface="Century Gothic" panose="020B0502020202020204" pitchFamily="34" charset="0"/>
              </a:rPr>
              <a:t>Languishing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6403975" y="3705226"/>
            <a:ext cx="1657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dirty="0">
                <a:latin typeface="Century Gothic" panose="020B0502020202020204" pitchFamily="34" charset="0"/>
              </a:rPr>
              <a:t>Moderately mentally healthy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8580438" y="3705226"/>
            <a:ext cx="1655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dirty="0">
                <a:latin typeface="Century Gothic" panose="020B0502020202020204" pitchFamily="34" charset="0"/>
              </a:rPr>
              <a:t>Complete mental health </a:t>
            </a:r>
          </a:p>
          <a:p>
            <a:pPr algn="ctr"/>
            <a:r>
              <a:rPr lang="en-GB" altLang="en-US" dirty="0">
                <a:latin typeface="Century Gothic" panose="020B0502020202020204" pitchFamily="34" charset="0"/>
              </a:rPr>
              <a:t>Flourishing</a:t>
            </a:r>
          </a:p>
        </p:txBody>
      </p:sp>
    </p:spTree>
    <p:extLst>
      <p:ext uri="{BB962C8B-B14F-4D97-AF65-F5344CB8AC3E}">
        <p14:creationId xmlns:p14="http://schemas.microsoft.com/office/powerpoint/2010/main" val="225389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49" y="-200819"/>
            <a:ext cx="9310279" cy="1325563"/>
          </a:xfrm>
        </p:spPr>
        <p:txBody>
          <a:bodyPr/>
          <a:lstStyle/>
          <a:p>
            <a:r>
              <a:rPr lang="en-GB" dirty="0" smtClean="0"/>
              <a:t>Adversity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124744"/>
            <a:ext cx="8404604" cy="464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85911"/>
            <a:ext cx="9286112" cy="1325563"/>
          </a:xfrm>
        </p:spPr>
        <p:txBody>
          <a:bodyPr/>
          <a:lstStyle/>
          <a:p>
            <a:r>
              <a:rPr lang="en-GB" altLang="en-US" dirty="0"/>
              <a:t>What is Trauma</a:t>
            </a:r>
            <a:endParaRPr lang="en-GB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457200" y="1265324"/>
            <a:ext cx="7645400" cy="413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en-GB" altLang="en-US" sz="2400" dirty="0">
                <a:solidFill>
                  <a:srgbClr val="4D4D4D"/>
                </a:solidFill>
                <a:cs typeface="Arial" charset="0"/>
              </a:rPr>
              <a:t>Trauma ‘pierces or wounds our psychological defences’</a:t>
            </a:r>
          </a:p>
          <a:p>
            <a:pPr>
              <a:spcAft>
                <a:spcPts val="2400"/>
              </a:spcAft>
            </a:pPr>
            <a:r>
              <a:rPr lang="en-GB" altLang="en-US" sz="2400" dirty="0">
                <a:solidFill>
                  <a:srgbClr val="4D4D4D"/>
                </a:solidFill>
                <a:cs typeface="Arial" charset="0"/>
              </a:rPr>
              <a:t>Psychological trauma occurs as a result of a severely distressing event (traumatic event)</a:t>
            </a:r>
          </a:p>
          <a:p>
            <a:pPr>
              <a:spcAft>
                <a:spcPts val="2400"/>
              </a:spcAft>
            </a:pPr>
            <a:r>
              <a:rPr lang="en-GB" altLang="en-US" sz="2400" dirty="0">
                <a:solidFill>
                  <a:srgbClr val="4D4D4D"/>
                </a:solidFill>
                <a:cs typeface="Arial" charset="0"/>
              </a:rPr>
              <a:t>Result of an overwhelming amount of stress that exceeds one's ability to cope, or integrate the emotions involved with that experience</a:t>
            </a:r>
          </a:p>
        </p:txBody>
      </p:sp>
    </p:spTree>
    <p:extLst>
      <p:ext uri="{BB962C8B-B14F-4D97-AF65-F5344CB8AC3E}">
        <p14:creationId xmlns:p14="http://schemas.microsoft.com/office/powerpoint/2010/main" val="1900089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0575" y="-244101"/>
            <a:ext cx="9269486" cy="1325563"/>
          </a:xfrm>
        </p:spPr>
        <p:txBody>
          <a:bodyPr/>
          <a:lstStyle/>
          <a:p>
            <a:r>
              <a:rPr lang="en-GB" altLang="en-US" dirty="0"/>
              <a:t>Traumatic e</a:t>
            </a:r>
            <a:r>
              <a:rPr lang="en-GB" altLang="en-US" dirty="0" smtClean="0"/>
              <a:t>vents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440575" y="1073957"/>
            <a:ext cx="7993063" cy="544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4D4D4D"/>
                </a:solidFill>
                <a:cs typeface="Arial" charset="0"/>
              </a:rPr>
              <a:t>Events that involved actual or threatened death, serious injury or a threat to the physical integrity to self or others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4D4D4D"/>
                </a:solidFill>
                <a:cs typeface="Arial" charset="0"/>
              </a:rPr>
              <a:t>Events that challenge a basic fundamental belief. The greater the contradiction between what has happened and the belief the more likely the event will be traumatic</a:t>
            </a:r>
          </a:p>
          <a:p>
            <a:pPr>
              <a:defRPr/>
            </a:pPr>
            <a:r>
              <a:rPr lang="en-GB" sz="2400" dirty="0">
                <a:solidFill>
                  <a:srgbClr val="4D4D4D"/>
                </a:solidFill>
              </a:rPr>
              <a:t>An event that creates intense fear, horror, or a sense of helplessness</a:t>
            </a:r>
          </a:p>
          <a:p>
            <a:pPr>
              <a:defRPr/>
            </a:pPr>
            <a:endParaRPr lang="en-GB" sz="2400" dirty="0">
              <a:solidFill>
                <a:srgbClr val="4D4D4D"/>
              </a:solidFill>
            </a:endParaRPr>
          </a:p>
          <a:p>
            <a:pPr>
              <a:defRPr/>
            </a:pPr>
            <a:r>
              <a:rPr lang="en-GB" sz="2400" dirty="0">
                <a:solidFill>
                  <a:srgbClr val="4D4D4D"/>
                </a:solidFill>
              </a:rPr>
              <a:t>The event can be experienced or witnessed</a:t>
            </a:r>
          </a:p>
          <a:p>
            <a:pPr>
              <a:spcAft>
                <a:spcPts val="1200"/>
              </a:spcAft>
            </a:pPr>
            <a:endParaRPr lang="en-GB" sz="2000" dirty="0">
              <a:solidFill>
                <a:srgbClr val="151F6D"/>
              </a:solidFill>
              <a:cs typeface="Arial" charset="0"/>
            </a:endParaRPr>
          </a:p>
          <a:p>
            <a:pPr>
              <a:spcAft>
                <a:spcPts val="1200"/>
              </a:spcAft>
            </a:pPr>
            <a:endParaRPr lang="en-GB" sz="2000" dirty="0">
              <a:solidFill>
                <a:srgbClr val="151F6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5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4bb304f1-851d-49f6-abbd-c3eeb9c89b59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84423C5F288147BDD07F60D5063233" ma:contentTypeVersion="0" ma:contentTypeDescription="Create a new document." ma:contentTypeScope="" ma:versionID="8edcdaad6ce7dc44e1a9f8a5ed36f213">
  <xsd:schema xmlns:xsd="http://www.w3.org/2001/XMLSchema" xmlns:xs="http://www.w3.org/2001/XMLSchema" xmlns:p="http://schemas.microsoft.com/office/2006/metadata/properties" xmlns:ns2="addbfab8-f567-4b82-9bd9-08ead54e196e" targetNamespace="http://schemas.microsoft.com/office/2006/metadata/properties" ma:root="true" ma:fieldsID="d5bd7a957212f84c546d822498697458" ns2:_="">
    <xsd:import namespace="addbfab8-f567-4b82-9bd9-08ead54e196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dbfab8-f567-4b82-9bd9-08ead54e19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0060443-6131-4B70-BAAD-232D999733C8}"/>
</file>

<file path=customXml/itemProps2.xml><?xml version="1.0" encoding="utf-8"?>
<ds:datastoreItem xmlns:ds="http://schemas.openxmlformats.org/officeDocument/2006/customXml" ds:itemID="{CB8A43CB-42D3-4191-9E48-B9150311D50B}"/>
</file>

<file path=customXml/itemProps3.xml><?xml version="1.0" encoding="utf-8"?>
<ds:datastoreItem xmlns:ds="http://schemas.openxmlformats.org/officeDocument/2006/customXml" ds:itemID="{35BE06A8-B5E2-4E7A-916E-0A101E9582F3}"/>
</file>

<file path=customXml/itemProps4.xml><?xml version="1.0" encoding="utf-8"?>
<ds:datastoreItem xmlns:ds="http://schemas.openxmlformats.org/officeDocument/2006/customXml" ds:itemID="{E1E21231-E487-4FFD-8655-987E613DF31C}"/>
</file>

<file path=customXml/itemProps5.xml><?xml version="1.0" encoding="utf-8"?>
<ds:datastoreItem xmlns:ds="http://schemas.openxmlformats.org/officeDocument/2006/customXml" ds:itemID="{7D3E5E7B-225D-440D-B24F-CC96E39D8EA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2025</TotalTime>
  <Words>1129</Words>
  <Application>Microsoft Office PowerPoint</Application>
  <PresentationFormat>Widescreen</PresentationFormat>
  <Paragraphs>169</Paragraphs>
  <Slides>31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ＭＳ Ｐゴシック</vt:lpstr>
      <vt:lpstr>Arial</vt:lpstr>
      <vt:lpstr>Calibri</vt:lpstr>
      <vt:lpstr>Calibri Light</vt:lpstr>
      <vt:lpstr>Century Gothic</vt:lpstr>
      <vt:lpstr>Franklin Gothic Medium</vt:lpstr>
      <vt:lpstr>1_Custom Design</vt:lpstr>
      <vt:lpstr>Office Theme</vt:lpstr>
      <vt:lpstr>Trauma and  Mental Health</vt:lpstr>
      <vt:lpstr>PowerPoint Presentation</vt:lpstr>
      <vt:lpstr>PowerPoint Presentation</vt:lpstr>
      <vt:lpstr>PowerPoint Presentation</vt:lpstr>
      <vt:lpstr>A bio-psycho-social model</vt:lpstr>
      <vt:lpstr>Mental health continuum</vt:lpstr>
      <vt:lpstr>Adversity</vt:lpstr>
      <vt:lpstr>What is Trauma</vt:lpstr>
      <vt:lpstr>Traumatic events</vt:lpstr>
      <vt:lpstr>Impact of trauma</vt:lpstr>
      <vt:lpstr>Effects on brain development and function</vt:lpstr>
      <vt:lpstr>Effects on brain development and function</vt:lpstr>
      <vt:lpstr>Trauma and behaviour</vt:lpstr>
      <vt:lpstr>Trauma and behaviour</vt:lpstr>
      <vt:lpstr>What are ACE’s </vt:lpstr>
      <vt:lpstr>ACE’s continued</vt:lpstr>
      <vt:lpstr>How common are ACE’s</vt:lpstr>
      <vt:lpstr>ACE’s impact on life</vt:lpstr>
      <vt:lpstr>Traumatic stress</vt:lpstr>
      <vt:lpstr>What are we?</vt:lpstr>
      <vt:lpstr>Working with Adversity and Trauma</vt:lpstr>
      <vt:lpstr>Working with Trauma: Compassion Fatigue</vt:lpstr>
      <vt:lpstr>Trauma impacted systems</vt:lpstr>
      <vt:lpstr>Navigation and negotiation</vt:lpstr>
      <vt:lpstr>Resilience: The human capacity…</vt:lpstr>
      <vt:lpstr>Pragmatically</vt:lpstr>
      <vt:lpstr>Resilience is not:</vt:lpstr>
      <vt:lpstr>PowerPoint Presentation</vt:lpstr>
      <vt:lpstr>Further viewing: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Jessie Keable-Elliott</dc:creator>
  <cp:lastModifiedBy>Bianka Kuhn</cp:lastModifiedBy>
  <cp:revision>121</cp:revision>
  <dcterms:created xsi:type="dcterms:W3CDTF">2018-12-17T11:37:44Z</dcterms:created>
  <dcterms:modified xsi:type="dcterms:W3CDTF">2019-06-26T15:38:28Z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0x010100A584423C5F288147BDD07F60D5063233</vt:lpwstr>
  </property>
</Properties>
</file>